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3">
  <p:sldMasterIdLst>
    <p:sldMasterId id="2147483648" r:id="rId1"/>
  </p:sldMasterIdLst>
  <p:notesMasterIdLst>
    <p:notesMasterId r:id="rId24"/>
  </p:notesMasterIdLst>
  <p:sldIdLst>
    <p:sldId id="641" r:id="rId2"/>
    <p:sldId id="656" r:id="rId3"/>
    <p:sldId id="675" r:id="rId4"/>
    <p:sldId id="658" r:id="rId5"/>
    <p:sldId id="660" r:id="rId6"/>
    <p:sldId id="661" r:id="rId7"/>
    <p:sldId id="659" r:id="rId8"/>
    <p:sldId id="662" r:id="rId9"/>
    <p:sldId id="663" r:id="rId10"/>
    <p:sldId id="666" r:id="rId11"/>
    <p:sldId id="667" r:id="rId12"/>
    <p:sldId id="668" r:id="rId13"/>
    <p:sldId id="669" r:id="rId14"/>
    <p:sldId id="664" r:id="rId15"/>
    <p:sldId id="665" r:id="rId16"/>
    <p:sldId id="657" r:id="rId17"/>
    <p:sldId id="671" r:id="rId18"/>
    <p:sldId id="672" r:id="rId19"/>
    <p:sldId id="673" r:id="rId20"/>
    <p:sldId id="670" r:id="rId21"/>
    <p:sldId id="674" r:id="rId22"/>
    <p:sldId id="507"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137" autoAdjust="0"/>
    <p:restoredTop sz="95196" autoAdjust="0"/>
  </p:normalViewPr>
  <p:slideViewPr>
    <p:cSldViewPr snapToGrid="0" showGuides="1">
      <p:cViewPr>
        <p:scale>
          <a:sx n="64" d="100"/>
          <a:sy n="64" d="100"/>
        </p:scale>
        <p:origin x="668" y="104"/>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336AFB-A55D-4AE0-910B-E6CFB307FE45}" type="datetimeFigureOut">
              <a:rPr lang="cs-CZ" smtClean="0"/>
              <a:t>10.02.2023</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5C87ED-ACB7-4416-BACB-F07B4D9423CE}" type="slidenum">
              <a:rPr lang="cs-CZ" smtClean="0"/>
              <a:t>‹#›</a:t>
            </a:fld>
            <a:endParaRPr lang="cs-CZ"/>
          </a:p>
        </p:txBody>
      </p:sp>
    </p:spTree>
    <p:extLst>
      <p:ext uri="{BB962C8B-B14F-4D97-AF65-F5344CB8AC3E}">
        <p14:creationId xmlns:p14="http://schemas.microsoft.com/office/powerpoint/2010/main" val="36997654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275C87ED-ACB7-4416-BACB-F07B4D9423CE}" type="slidenum">
              <a:rPr lang="cs-CZ" smtClean="0"/>
              <a:t>2</a:t>
            </a:fld>
            <a:endParaRPr lang="cs-CZ"/>
          </a:p>
        </p:txBody>
      </p:sp>
    </p:spTree>
    <p:extLst>
      <p:ext uri="{BB962C8B-B14F-4D97-AF65-F5344CB8AC3E}">
        <p14:creationId xmlns:p14="http://schemas.microsoft.com/office/powerpoint/2010/main" val="2177280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cs-CZ"/>
              <a:t>Kliknutím lze upravit styl.</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Kliknutím lze upravit styly předlohy textu.</a:t>
            </a:r>
          </a:p>
        </p:txBody>
      </p:sp>
      <p:sp>
        <p:nvSpPr>
          <p:cNvPr id="3" name="Date Placeholder 2"/>
          <p:cNvSpPr>
            <a:spLocks noGrp="1"/>
          </p:cNvSpPr>
          <p:nvPr>
            <p:ph type="dt" sz="half" idx="10"/>
          </p:nvPr>
        </p:nvSpPr>
        <p:spPr/>
        <p:txBody>
          <a:bodyPr/>
          <a:lstStyle/>
          <a:p>
            <a:fld id="{B61BEF0D-F0BB-DE4B-95CE-6DB70DBA9567}" type="datetimeFigureOut">
              <a:rPr lang="en-US" dirty="0"/>
              <a:pPr/>
              <a:t>2/10/2023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cs-CZ"/>
              <a:t>Kliknutím lze upravit styl.</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2/10/2023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cs-CZ"/>
              <a:t>Kliknutím lze upravit styl.</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Kliknutím lze upravit styly předlohy textu.</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2/10/2023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cs-CZ"/>
              <a:t>Kliknutím lze upravit styl.</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2/10/2023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cs-CZ"/>
              <a:t>Kliknutím lze upravit styl.</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cs-CZ"/>
              <a:t>Kliknutím lze upravit styly předlohy textu.</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2/10/2023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cs-CZ"/>
              <a:t>Kliknutím lze upravit styl.</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cs-CZ"/>
              <a:t>Kliknutím lze upravit styly předlohy textu.</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2/10/2023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nchor="ct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cs-CZ"/>
              <a:t>Kliknutím lze upravit styl.</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2/10/2023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2/10/2023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2/10/2023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2/10/2023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cs-CZ"/>
              <a:t>Kliknutím lze upravit styl.</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2/10/2023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cs-CZ"/>
              <a:t>Kliknutím lze upravit styl.</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2/10/2023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2/10/2023</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Zástupný symbol pro obsah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93461" y="549530"/>
            <a:ext cx="7075488" cy="3145990"/>
          </a:xfrm>
        </p:spPr>
      </p:pic>
      <p:sp>
        <p:nvSpPr>
          <p:cNvPr id="3" name="Nadpis 1">
            <a:extLst>
              <a:ext uri="{FF2B5EF4-FFF2-40B4-BE49-F238E27FC236}">
                <a16:creationId xmlns:a16="http://schemas.microsoft.com/office/drawing/2014/main" id="{88BBBDF0-D866-4D77-B52E-7F83CB85C005}"/>
              </a:ext>
            </a:extLst>
          </p:cNvPr>
          <p:cNvSpPr>
            <a:spLocks noGrp="1"/>
          </p:cNvSpPr>
          <p:nvPr>
            <p:ph type="title"/>
          </p:nvPr>
        </p:nvSpPr>
        <p:spPr>
          <a:xfrm>
            <a:off x="693461" y="4641611"/>
            <a:ext cx="10929788" cy="1507067"/>
          </a:xfrm>
        </p:spPr>
        <p:txBody>
          <a:bodyPr>
            <a:normAutofit/>
          </a:bodyPr>
          <a:lstStyle/>
          <a:p>
            <a:r>
              <a:rPr lang="cs-CZ" sz="4400" b="1" dirty="0"/>
              <a:t>Seminář 15. 2. 2023</a:t>
            </a:r>
          </a:p>
        </p:txBody>
      </p:sp>
      <p:sp>
        <p:nvSpPr>
          <p:cNvPr id="5" name="Nadpis 1">
            <a:extLst>
              <a:ext uri="{FF2B5EF4-FFF2-40B4-BE49-F238E27FC236}">
                <a16:creationId xmlns:a16="http://schemas.microsoft.com/office/drawing/2014/main" id="{24B131CC-77A2-4E87-99EE-EBFB0C8490B4}"/>
              </a:ext>
            </a:extLst>
          </p:cNvPr>
          <p:cNvSpPr txBox="1">
            <a:spLocks/>
          </p:cNvSpPr>
          <p:nvPr/>
        </p:nvSpPr>
        <p:spPr>
          <a:xfrm>
            <a:off x="693461" y="5683492"/>
            <a:ext cx="2455092" cy="930372"/>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cs-CZ" sz="1800" b="1" dirty="0"/>
              <a:t> </a:t>
            </a:r>
          </a:p>
        </p:txBody>
      </p:sp>
    </p:spTree>
    <p:extLst>
      <p:ext uri="{BB962C8B-B14F-4D97-AF65-F5344CB8AC3E}">
        <p14:creationId xmlns:p14="http://schemas.microsoft.com/office/powerpoint/2010/main" val="32377293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ulka 4">
            <a:extLst>
              <a:ext uri="{FF2B5EF4-FFF2-40B4-BE49-F238E27FC236}">
                <a16:creationId xmlns:a16="http://schemas.microsoft.com/office/drawing/2014/main" id="{91CE7286-75F6-8FB0-5053-6A39DEC6B3BD}"/>
              </a:ext>
            </a:extLst>
          </p:cNvPr>
          <p:cNvGraphicFramePr>
            <a:graphicFrameLocks noGrp="1"/>
          </p:cNvGraphicFramePr>
          <p:nvPr>
            <p:extLst>
              <p:ext uri="{D42A27DB-BD31-4B8C-83A1-F6EECF244321}">
                <p14:modId xmlns:p14="http://schemas.microsoft.com/office/powerpoint/2010/main" val="1059787805"/>
              </p:ext>
            </p:extLst>
          </p:nvPr>
        </p:nvGraphicFramePr>
        <p:xfrm>
          <a:off x="668890" y="268357"/>
          <a:ext cx="10701475" cy="3160643"/>
        </p:xfrm>
        <a:graphic>
          <a:graphicData uri="http://schemas.openxmlformats.org/drawingml/2006/table">
            <a:tbl>
              <a:tblPr firstRow="1" firstCol="1" bandRow="1">
                <a:tableStyleId>{5C22544A-7EE6-4342-B048-85BDC9FD1C3A}</a:tableStyleId>
              </a:tblPr>
              <a:tblGrid>
                <a:gridCol w="2112362">
                  <a:extLst>
                    <a:ext uri="{9D8B030D-6E8A-4147-A177-3AD203B41FA5}">
                      <a16:colId xmlns:a16="http://schemas.microsoft.com/office/drawing/2014/main" val="3507964184"/>
                    </a:ext>
                  </a:extLst>
                </a:gridCol>
                <a:gridCol w="8589113">
                  <a:extLst>
                    <a:ext uri="{9D8B030D-6E8A-4147-A177-3AD203B41FA5}">
                      <a16:colId xmlns:a16="http://schemas.microsoft.com/office/drawing/2014/main" val="3128987186"/>
                    </a:ext>
                  </a:extLst>
                </a:gridCol>
              </a:tblGrid>
              <a:tr h="3160643">
                <a:tc>
                  <a:txBody>
                    <a:bodyPr/>
                    <a:lstStyle/>
                    <a:p>
                      <a:pPr>
                        <a:lnSpc>
                          <a:spcPct val="115000"/>
                        </a:lnSpc>
                        <a:spcAft>
                          <a:spcPts val="1000"/>
                        </a:spcAft>
                      </a:pPr>
                      <a:r>
                        <a:rPr lang="cs-CZ" sz="2000" dirty="0">
                          <a:effectLst/>
                        </a:rPr>
                        <a:t>Podle bodu 2 písm. d)</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90170" algn="just">
                        <a:lnSpc>
                          <a:spcPct val="115000"/>
                        </a:lnSpc>
                        <a:spcAft>
                          <a:spcPts val="1000"/>
                        </a:spcAft>
                      </a:pPr>
                      <a:r>
                        <a:rPr lang="cs-CZ" sz="1100" dirty="0">
                          <a:effectLst/>
                        </a:rPr>
                        <a:t> </a:t>
                      </a:r>
                    </a:p>
                    <a:p>
                      <a:pPr marL="90170" marR="0" lvl="0" indent="0" algn="just" defTabSz="457200" rtl="0" eaLnBrk="1" fontAlgn="auto" latinLnBrk="0" hangingPunct="1">
                        <a:lnSpc>
                          <a:spcPct val="115000"/>
                        </a:lnSpc>
                        <a:spcBef>
                          <a:spcPts val="0"/>
                        </a:spcBef>
                        <a:spcAft>
                          <a:spcPts val="1000"/>
                        </a:spcAft>
                        <a:buClrTx/>
                        <a:buSzTx/>
                        <a:buFontTx/>
                        <a:buNone/>
                        <a:tabLst/>
                        <a:defRPr/>
                      </a:pPr>
                      <a:r>
                        <a:rPr lang="cs-CZ" sz="1800" b="1" kern="1200" dirty="0">
                          <a:solidFill>
                            <a:schemeClr val="lt1"/>
                          </a:solidFill>
                          <a:effectLst/>
                          <a:latin typeface="+mn-lt"/>
                          <a:ea typeface="+mn-ea"/>
                          <a:cs typeface="+mn-cs"/>
                        </a:rPr>
                        <a:t>popis mimořádných nebo významných událostí pro údržbu přenosové a distribuční sítě,</a:t>
                      </a:r>
                    </a:p>
                    <a:p>
                      <a:pPr marL="375920" marR="0" lvl="0" indent="-285750" algn="just" defTabSz="457200" rtl="0" eaLnBrk="1" fontAlgn="auto" latinLnBrk="0" hangingPunct="1">
                        <a:lnSpc>
                          <a:spcPct val="115000"/>
                        </a:lnSpc>
                        <a:spcBef>
                          <a:spcPts val="0"/>
                        </a:spcBef>
                        <a:spcAft>
                          <a:spcPts val="1000"/>
                        </a:spcAft>
                        <a:buClrTx/>
                        <a:buSzTx/>
                        <a:buFontTx/>
                        <a:buChar char="-"/>
                        <a:tabLst/>
                        <a:defRPr/>
                      </a:pPr>
                      <a:r>
                        <a:rPr lang="cs-CZ" sz="1800" b="1" i="1" kern="1200" dirty="0">
                          <a:solidFill>
                            <a:schemeClr val="lt1"/>
                          </a:solidFill>
                          <a:effectLst/>
                          <a:latin typeface="+mn-lt"/>
                          <a:ea typeface="+mn-ea"/>
                          <a:cs typeface="+mn-cs"/>
                        </a:rPr>
                        <a:t>kalamity, stavy nouze, poruch předacího místa, trafa,</a:t>
                      </a:r>
                    </a:p>
                    <a:p>
                      <a:pPr marL="375920" marR="0" lvl="0" indent="-285750" algn="just" defTabSz="457200" rtl="0" eaLnBrk="1" fontAlgn="auto" latinLnBrk="0" hangingPunct="1">
                        <a:lnSpc>
                          <a:spcPct val="115000"/>
                        </a:lnSpc>
                        <a:spcBef>
                          <a:spcPts val="0"/>
                        </a:spcBef>
                        <a:spcAft>
                          <a:spcPts val="1000"/>
                        </a:spcAft>
                        <a:buClrTx/>
                        <a:buSzTx/>
                        <a:buFontTx/>
                        <a:buChar char="-"/>
                        <a:tabLst/>
                        <a:defRPr/>
                      </a:pPr>
                      <a:r>
                        <a:rPr lang="cs-CZ" sz="1800" b="1" i="1" kern="1200" dirty="0">
                          <a:solidFill>
                            <a:schemeClr val="lt1"/>
                          </a:solidFill>
                          <a:effectLst/>
                          <a:latin typeface="+mn-lt"/>
                          <a:ea typeface="+mn-ea"/>
                          <a:cs typeface="+mn-cs"/>
                        </a:rPr>
                        <a:t>významné události z vlivu nadřazené soustavy</a:t>
                      </a:r>
                      <a:endParaRPr lang="cs-CZ" sz="1800" b="1" kern="1200" dirty="0">
                        <a:solidFill>
                          <a:schemeClr val="lt1"/>
                        </a:solidFill>
                        <a:effectLst/>
                        <a:latin typeface="+mn-lt"/>
                        <a:ea typeface="+mn-ea"/>
                        <a:cs typeface="+mn-cs"/>
                      </a:endParaRPr>
                    </a:p>
                    <a:p>
                      <a:pPr marL="90170" algn="just">
                        <a:lnSpc>
                          <a:spcPct val="115000"/>
                        </a:lnSpc>
                        <a:spcAft>
                          <a:spcPts val="1000"/>
                        </a:spcAft>
                      </a:pPr>
                      <a:endParaRPr lang="cs-CZ"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28828562"/>
                  </a:ext>
                </a:extLst>
              </a:tr>
            </a:tbl>
          </a:graphicData>
        </a:graphic>
      </p:graphicFrame>
      <p:graphicFrame>
        <p:nvGraphicFramePr>
          <p:cNvPr id="6" name="Tabulka 5">
            <a:extLst>
              <a:ext uri="{FF2B5EF4-FFF2-40B4-BE49-F238E27FC236}">
                <a16:creationId xmlns:a16="http://schemas.microsoft.com/office/drawing/2014/main" id="{CF8C6FF9-4BF8-6AC2-1CEE-F75CB20EAD8D}"/>
              </a:ext>
            </a:extLst>
          </p:cNvPr>
          <p:cNvGraphicFramePr>
            <a:graphicFrameLocks noGrp="1"/>
          </p:cNvGraphicFramePr>
          <p:nvPr>
            <p:extLst>
              <p:ext uri="{D42A27DB-BD31-4B8C-83A1-F6EECF244321}">
                <p14:modId xmlns:p14="http://schemas.microsoft.com/office/powerpoint/2010/main" val="3406819776"/>
              </p:ext>
            </p:extLst>
          </p:nvPr>
        </p:nvGraphicFramePr>
        <p:xfrm>
          <a:off x="668889" y="3531705"/>
          <a:ext cx="10701475" cy="3160643"/>
        </p:xfrm>
        <a:graphic>
          <a:graphicData uri="http://schemas.openxmlformats.org/drawingml/2006/table">
            <a:tbl>
              <a:tblPr firstRow="1" firstCol="1" bandRow="1">
                <a:tableStyleId>{5C22544A-7EE6-4342-B048-85BDC9FD1C3A}</a:tableStyleId>
              </a:tblPr>
              <a:tblGrid>
                <a:gridCol w="2112362">
                  <a:extLst>
                    <a:ext uri="{9D8B030D-6E8A-4147-A177-3AD203B41FA5}">
                      <a16:colId xmlns:a16="http://schemas.microsoft.com/office/drawing/2014/main" val="3507964184"/>
                    </a:ext>
                  </a:extLst>
                </a:gridCol>
                <a:gridCol w="8589113">
                  <a:extLst>
                    <a:ext uri="{9D8B030D-6E8A-4147-A177-3AD203B41FA5}">
                      <a16:colId xmlns:a16="http://schemas.microsoft.com/office/drawing/2014/main" val="3128987186"/>
                    </a:ext>
                  </a:extLst>
                </a:gridCol>
              </a:tblGrid>
              <a:tr h="3160643">
                <a:tc>
                  <a:txBody>
                    <a:bodyPr/>
                    <a:lstStyle/>
                    <a:p>
                      <a:pPr>
                        <a:lnSpc>
                          <a:spcPct val="115000"/>
                        </a:lnSpc>
                        <a:spcAft>
                          <a:spcPts val="1000"/>
                        </a:spcAft>
                      </a:pPr>
                      <a:r>
                        <a:rPr lang="cs-CZ" sz="2000" dirty="0">
                          <a:effectLst/>
                        </a:rPr>
                        <a:t>Podle bodu 2 písm. e)</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90170" algn="just">
                        <a:lnSpc>
                          <a:spcPct val="115000"/>
                        </a:lnSpc>
                        <a:spcAft>
                          <a:spcPts val="1000"/>
                        </a:spcAft>
                      </a:pPr>
                      <a:r>
                        <a:rPr lang="cs-CZ" sz="1100" dirty="0">
                          <a:effectLst/>
                        </a:rPr>
                        <a:t> </a:t>
                      </a:r>
                    </a:p>
                    <a:p>
                      <a:pPr marL="90170" marR="0" lvl="0" indent="0" algn="just" defTabSz="457200" rtl="0" eaLnBrk="1" fontAlgn="auto" latinLnBrk="0" hangingPunct="1">
                        <a:lnSpc>
                          <a:spcPct val="115000"/>
                        </a:lnSpc>
                        <a:spcBef>
                          <a:spcPts val="0"/>
                        </a:spcBef>
                        <a:spcAft>
                          <a:spcPts val="1000"/>
                        </a:spcAft>
                        <a:buClrTx/>
                        <a:buSzTx/>
                        <a:buFontTx/>
                        <a:buNone/>
                        <a:tabLst/>
                        <a:defRPr/>
                      </a:pPr>
                      <a:r>
                        <a:rPr lang="cs-CZ" sz="1800" b="1" kern="1200" dirty="0">
                          <a:solidFill>
                            <a:schemeClr val="lt1"/>
                          </a:solidFill>
                          <a:effectLst/>
                          <a:latin typeface="+mn-lt"/>
                          <a:ea typeface="+mn-ea"/>
                          <a:cs typeface="+mn-cs"/>
                        </a:rPr>
                        <a:t>zhodnocení plnění plánu údržby a obnovy v návaznosti na roční přípravu provozu přenosové a distribuční soustavy,</a:t>
                      </a:r>
                    </a:p>
                    <a:p>
                      <a:pPr marL="375920" marR="0" lvl="0" indent="-285750" algn="just" defTabSz="457200" rtl="0" eaLnBrk="1" fontAlgn="auto" latinLnBrk="0" hangingPunct="1">
                        <a:lnSpc>
                          <a:spcPct val="115000"/>
                        </a:lnSpc>
                        <a:spcBef>
                          <a:spcPts val="0"/>
                        </a:spcBef>
                        <a:spcAft>
                          <a:spcPts val="1000"/>
                        </a:spcAft>
                        <a:buClrTx/>
                        <a:buSzTx/>
                        <a:buFontTx/>
                        <a:buChar char="-"/>
                        <a:tabLst/>
                        <a:defRPr/>
                      </a:pPr>
                      <a:r>
                        <a:rPr lang="cs-CZ" sz="1800" b="1" i="1" kern="1200" dirty="0">
                          <a:solidFill>
                            <a:schemeClr val="lt1"/>
                          </a:solidFill>
                          <a:effectLst/>
                          <a:latin typeface="+mn-lt"/>
                          <a:ea typeface="+mn-ea"/>
                          <a:cs typeface="+mn-cs"/>
                        </a:rPr>
                        <a:t>Pokud má dispečink – provázanost na rožní přípravu provozu dispečinku</a:t>
                      </a:r>
                    </a:p>
                    <a:p>
                      <a:pPr marL="375920" marR="0" lvl="0" indent="-285750" algn="just" defTabSz="457200" rtl="0" eaLnBrk="1" fontAlgn="auto" latinLnBrk="0" hangingPunct="1">
                        <a:lnSpc>
                          <a:spcPct val="115000"/>
                        </a:lnSpc>
                        <a:spcBef>
                          <a:spcPts val="0"/>
                        </a:spcBef>
                        <a:spcAft>
                          <a:spcPts val="1000"/>
                        </a:spcAft>
                        <a:buClrTx/>
                        <a:buSzTx/>
                        <a:buFontTx/>
                        <a:buChar char="-"/>
                        <a:tabLst/>
                        <a:defRPr/>
                      </a:pPr>
                      <a:r>
                        <a:rPr lang="cs-CZ" sz="1800" b="1" i="1" kern="1200" dirty="0">
                          <a:solidFill>
                            <a:schemeClr val="lt1"/>
                          </a:solidFill>
                          <a:effectLst/>
                          <a:latin typeface="+mn-lt"/>
                          <a:ea typeface="+mn-ea"/>
                          <a:cs typeface="+mn-cs"/>
                        </a:rPr>
                        <a:t>Zhodnocení plnění plánu údržby - plán odstávek předacího místa, části DS kde je nutná odstávka z důvodu údržby</a:t>
                      </a:r>
                    </a:p>
                    <a:p>
                      <a:pPr marL="375920" marR="0" lvl="0" indent="-285750" algn="just" defTabSz="457200" rtl="0" eaLnBrk="1" fontAlgn="auto" latinLnBrk="0" hangingPunct="1">
                        <a:lnSpc>
                          <a:spcPct val="115000"/>
                        </a:lnSpc>
                        <a:spcBef>
                          <a:spcPts val="0"/>
                        </a:spcBef>
                        <a:spcAft>
                          <a:spcPts val="1000"/>
                        </a:spcAft>
                        <a:buClrTx/>
                        <a:buSzTx/>
                        <a:buFontTx/>
                        <a:buChar char="-"/>
                        <a:tabLst/>
                        <a:defRPr/>
                      </a:pPr>
                      <a:r>
                        <a:rPr lang="cs-CZ" sz="1800" b="1" i="1" kern="1200" dirty="0">
                          <a:solidFill>
                            <a:schemeClr val="lt1"/>
                          </a:solidFill>
                          <a:effectLst/>
                          <a:latin typeface="+mn-lt"/>
                          <a:ea typeface="+mn-ea"/>
                          <a:cs typeface="+mn-cs"/>
                        </a:rPr>
                        <a:t>Zhodnocení plnění plánu údržby ve vztahu na obnovy soustavy</a:t>
                      </a:r>
                    </a:p>
                    <a:p>
                      <a:pPr marL="90170" algn="just">
                        <a:lnSpc>
                          <a:spcPct val="115000"/>
                        </a:lnSpc>
                        <a:spcAft>
                          <a:spcPts val="1000"/>
                        </a:spcAft>
                      </a:pPr>
                      <a:endParaRPr lang="cs-CZ" sz="1100" dirty="0">
                        <a:effectLst/>
                      </a:endParaRPr>
                    </a:p>
                  </a:txBody>
                  <a:tcPr marL="68580" marR="68580" marT="0" marB="0"/>
                </a:tc>
                <a:extLst>
                  <a:ext uri="{0D108BD9-81ED-4DB2-BD59-A6C34878D82A}">
                    <a16:rowId xmlns:a16="http://schemas.microsoft.com/office/drawing/2014/main" val="4228828562"/>
                  </a:ext>
                </a:extLst>
              </a:tr>
            </a:tbl>
          </a:graphicData>
        </a:graphic>
      </p:graphicFrame>
    </p:spTree>
    <p:extLst>
      <p:ext uri="{BB962C8B-B14F-4D97-AF65-F5344CB8AC3E}">
        <p14:creationId xmlns:p14="http://schemas.microsoft.com/office/powerpoint/2010/main" val="15121831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ulka 4">
            <a:extLst>
              <a:ext uri="{FF2B5EF4-FFF2-40B4-BE49-F238E27FC236}">
                <a16:creationId xmlns:a16="http://schemas.microsoft.com/office/drawing/2014/main" id="{91CE7286-75F6-8FB0-5053-6A39DEC6B3BD}"/>
              </a:ext>
            </a:extLst>
          </p:cNvPr>
          <p:cNvGraphicFramePr>
            <a:graphicFrameLocks noGrp="1"/>
          </p:cNvGraphicFramePr>
          <p:nvPr>
            <p:extLst>
              <p:ext uri="{D42A27DB-BD31-4B8C-83A1-F6EECF244321}">
                <p14:modId xmlns:p14="http://schemas.microsoft.com/office/powerpoint/2010/main" val="356039568"/>
              </p:ext>
            </p:extLst>
          </p:nvPr>
        </p:nvGraphicFramePr>
        <p:xfrm>
          <a:off x="668889" y="1"/>
          <a:ext cx="11417094" cy="3914013"/>
        </p:xfrm>
        <a:graphic>
          <a:graphicData uri="http://schemas.openxmlformats.org/drawingml/2006/table">
            <a:tbl>
              <a:tblPr firstRow="1" firstCol="1" bandRow="1">
                <a:tableStyleId>{5C22544A-7EE6-4342-B048-85BDC9FD1C3A}</a:tableStyleId>
              </a:tblPr>
              <a:tblGrid>
                <a:gridCol w="2253618">
                  <a:extLst>
                    <a:ext uri="{9D8B030D-6E8A-4147-A177-3AD203B41FA5}">
                      <a16:colId xmlns:a16="http://schemas.microsoft.com/office/drawing/2014/main" val="3507964184"/>
                    </a:ext>
                  </a:extLst>
                </a:gridCol>
                <a:gridCol w="9163476">
                  <a:extLst>
                    <a:ext uri="{9D8B030D-6E8A-4147-A177-3AD203B41FA5}">
                      <a16:colId xmlns:a16="http://schemas.microsoft.com/office/drawing/2014/main" val="3128987186"/>
                    </a:ext>
                  </a:extLst>
                </a:gridCol>
              </a:tblGrid>
              <a:tr h="3428999">
                <a:tc>
                  <a:txBody>
                    <a:bodyPr/>
                    <a:lstStyle/>
                    <a:p>
                      <a:pPr>
                        <a:lnSpc>
                          <a:spcPct val="115000"/>
                        </a:lnSpc>
                        <a:spcAft>
                          <a:spcPts val="1000"/>
                        </a:spcAft>
                      </a:pPr>
                      <a:r>
                        <a:rPr lang="cs-CZ" sz="2000" dirty="0">
                          <a:effectLst/>
                        </a:rPr>
                        <a:t>Podle bodu 2 písm. f)</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90170" algn="just">
                        <a:lnSpc>
                          <a:spcPct val="115000"/>
                        </a:lnSpc>
                        <a:spcAft>
                          <a:spcPts val="1000"/>
                        </a:spcAft>
                      </a:pPr>
                      <a:r>
                        <a:rPr lang="cs-CZ" sz="1100" dirty="0">
                          <a:effectLst/>
                        </a:rPr>
                        <a:t> </a:t>
                      </a:r>
                    </a:p>
                    <a:p>
                      <a:pPr marL="90170" marR="0" lvl="0" indent="0" algn="just" defTabSz="457200" rtl="0" eaLnBrk="1" fontAlgn="auto" latinLnBrk="0" hangingPunct="1">
                        <a:lnSpc>
                          <a:spcPct val="115000"/>
                        </a:lnSpc>
                        <a:spcBef>
                          <a:spcPts val="0"/>
                        </a:spcBef>
                        <a:spcAft>
                          <a:spcPts val="1000"/>
                        </a:spcAft>
                        <a:buClrTx/>
                        <a:buSzTx/>
                        <a:buFontTx/>
                        <a:buNone/>
                        <a:tabLst/>
                        <a:defRPr/>
                      </a:pPr>
                      <a:r>
                        <a:rPr lang="cs-CZ" sz="1800" b="1" kern="1200" dirty="0">
                          <a:solidFill>
                            <a:schemeClr val="lt1"/>
                          </a:solidFill>
                          <a:effectLst/>
                          <a:latin typeface="+mn-lt"/>
                          <a:ea typeface="+mn-ea"/>
                          <a:cs typeface="+mn-cs"/>
                        </a:rPr>
                        <a:t>popis metod a postupů preventivní údržby včetně způsobu stanovení lhůt pro provádění preventivní údržby,</a:t>
                      </a:r>
                    </a:p>
                    <a:p>
                      <a:pPr marL="375920" marR="0" lvl="0" indent="-285750" algn="just" defTabSz="457200" rtl="0" eaLnBrk="1" fontAlgn="auto" latinLnBrk="0" hangingPunct="1">
                        <a:lnSpc>
                          <a:spcPct val="115000"/>
                        </a:lnSpc>
                        <a:spcBef>
                          <a:spcPts val="0"/>
                        </a:spcBef>
                        <a:spcAft>
                          <a:spcPts val="1000"/>
                        </a:spcAft>
                        <a:buClrTx/>
                        <a:buSzTx/>
                        <a:buFontTx/>
                        <a:buChar char="-"/>
                        <a:tabLst/>
                        <a:defRPr/>
                      </a:pPr>
                      <a:r>
                        <a:rPr lang="cs-CZ" sz="1800" b="1" i="1" kern="1200" dirty="0">
                          <a:solidFill>
                            <a:schemeClr val="lt1"/>
                          </a:solidFill>
                          <a:effectLst/>
                          <a:latin typeface="+mn-lt"/>
                          <a:ea typeface="+mn-ea"/>
                          <a:cs typeface="+mn-cs"/>
                        </a:rPr>
                        <a:t>Jak stanovujete postup, z čeho vychází (kapacity, roční období, …)</a:t>
                      </a:r>
                    </a:p>
                    <a:p>
                      <a:pPr marL="375920" marR="0" lvl="0" indent="-285750" algn="just" defTabSz="457200" rtl="0" eaLnBrk="1" fontAlgn="auto" latinLnBrk="0" hangingPunct="1">
                        <a:lnSpc>
                          <a:spcPct val="115000"/>
                        </a:lnSpc>
                        <a:spcBef>
                          <a:spcPts val="0"/>
                        </a:spcBef>
                        <a:spcAft>
                          <a:spcPts val="1000"/>
                        </a:spcAft>
                        <a:buClrTx/>
                        <a:buSzTx/>
                        <a:buFontTx/>
                        <a:buChar char="-"/>
                        <a:tabLst/>
                        <a:defRPr/>
                      </a:pPr>
                      <a:r>
                        <a:rPr lang="cs-CZ" sz="1800" b="1" i="1" kern="1200" dirty="0">
                          <a:solidFill>
                            <a:schemeClr val="lt1"/>
                          </a:solidFill>
                          <a:effectLst/>
                          <a:latin typeface="+mn-lt"/>
                          <a:ea typeface="+mn-ea"/>
                          <a:cs typeface="+mn-cs"/>
                        </a:rPr>
                        <a:t>Jak stanovujete lhůty pro provádění preventivní údržby </a:t>
                      </a:r>
                    </a:p>
                    <a:p>
                      <a:pPr marL="90170" marR="0" lvl="0" indent="0" algn="just" defTabSz="457200" rtl="0" eaLnBrk="1" fontAlgn="auto" latinLnBrk="0" hangingPunct="1">
                        <a:lnSpc>
                          <a:spcPct val="115000"/>
                        </a:lnSpc>
                        <a:spcBef>
                          <a:spcPts val="0"/>
                        </a:spcBef>
                        <a:spcAft>
                          <a:spcPts val="1000"/>
                        </a:spcAft>
                        <a:buClrTx/>
                        <a:buSzTx/>
                        <a:buFontTx/>
                        <a:buNone/>
                        <a:tabLst/>
                        <a:defRPr/>
                      </a:pPr>
                      <a:r>
                        <a:rPr lang="cs-CZ" sz="1800" b="1" i="1" kern="1200" dirty="0">
                          <a:solidFill>
                            <a:schemeClr val="lt1"/>
                          </a:solidFill>
                          <a:effectLst/>
                          <a:latin typeface="+mn-lt"/>
                          <a:ea typeface="+mn-ea"/>
                          <a:cs typeface="+mn-cs"/>
                        </a:rPr>
                        <a:t>                 z plánu údržby – pokud ho máte</a:t>
                      </a:r>
                    </a:p>
                    <a:p>
                      <a:pPr marL="90170" marR="0" lvl="0" indent="0" algn="just" defTabSz="457200" rtl="0" eaLnBrk="1" fontAlgn="auto" latinLnBrk="0" hangingPunct="1">
                        <a:lnSpc>
                          <a:spcPct val="115000"/>
                        </a:lnSpc>
                        <a:spcBef>
                          <a:spcPts val="0"/>
                        </a:spcBef>
                        <a:spcAft>
                          <a:spcPts val="1000"/>
                        </a:spcAft>
                        <a:buClrTx/>
                        <a:buSzTx/>
                        <a:buFontTx/>
                        <a:buNone/>
                        <a:tabLst/>
                        <a:defRPr/>
                      </a:pPr>
                      <a:r>
                        <a:rPr lang="cs-CZ" sz="1800" b="1" i="1" kern="1200" dirty="0">
                          <a:solidFill>
                            <a:schemeClr val="lt1"/>
                          </a:solidFill>
                          <a:effectLst/>
                          <a:latin typeface="+mn-lt"/>
                          <a:ea typeface="+mn-ea"/>
                          <a:cs typeface="+mn-cs"/>
                        </a:rPr>
                        <a:t>                 z manuálu obsluhy zařízení (vypínače, kompenzace,..) </a:t>
                      </a:r>
                    </a:p>
                    <a:p>
                      <a:pPr marL="90170" marR="0" lvl="0" indent="0" algn="just" defTabSz="457200" rtl="0" eaLnBrk="1" fontAlgn="auto" latinLnBrk="0" hangingPunct="1">
                        <a:lnSpc>
                          <a:spcPct val="115000"/>
                        </a:lnSpc>
                        <a:spcBef>
                          <a:spcPts val="0"/>
                        </a:spcBef>
                        <a:spcAft>
                          <a:spcPts val="1000"/>
                        </a:spcAft>
                        <a:buClrTx/>
                        <a:buSzTx/>
                        <a:buFontTx/>
                        <a:buNone/>
                        <a:tabLst/>
                        <a:defRPr/>
                      </a:pPr>
                      <a:r>
                        <a:rPr lang="cs-CZ" sz="1800" b="1" i="1" kern="1200" dirty="0">
                          <a:solidFill>
                            <a:schemeClr val="lt1"/>
                          </a:solidFill>
                          <a:effectLst/>
                          <a:latin typeface="+mn-lt"/>
                          <a:ea typeface="+mn-ea"/>
                          <a:cs typeface="+mn-cs"/>
                        </a:rPr>
                        <a:t>                 z jiných předpisů, kontrola DTS, měřidla 1xročně, cejch ověření</a:t>
                      </a:r>
                    </a:p>
                    <a:p>
                      <a:pPr marL="375920" marR="0" lvl="0" indent="-285750" algn="just" defTabSz="457200" rtl="0" eaLnBrk="1" fontAlgn="auto" latinLnBrk="0" hangingPunct="1">
                        <a:lnSpc>
                          <a:spcPct val="115000"/>
                        </a:lnSpc>
                        <a:spcBef>
                          <a:spcPts val="0"/>
                        </a:spcBef>
                        <a:spcAft>
                          <a:spcPts val="1000"/>
                        </a:spcAft>
                        <a:buClrTx/>
                        <a:buSzTx/>
                        <a:buFontTx/>
                        <a:buChar char="-"/>
                        <a:tabLst/>
                        <a:defRPr/>
                      </a:pPr>
                      <a:endParaRPr lang="cs-CZ" sz="1800" b="1" kern="1200" dirty="0">
                        <a:solidFill>
                          <a:schemeClr val="lt1"/>
                        </a:solidFill>
                        <a:effectLst/>
                        <a:latin typeface="+mn-lt"/>
                        <a:ea typeface="+mn-ea"/>
                        <a:cs typeface="+mn-cs"/>
                      </a:endParaRPr>
                    </a:p>
                    <a:p>
                      <a:pPr marL="90170" algn="just">
                        <a:lnSpc>
                          <a:spcPct val="115000"/>
                        </a:lnSpc>
                        <a:spcAft>
                          <a:spcPts val="1000"/>
                        </a:spcAft>
                      </a:pPr>
                      <a:endParaRPr lang="cs-CZ"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28828562"/>
                  </a:ext>
                </a:extLst>
              </a:tr>
            </a:tbl>
          </a:graphicData>
        </a:graphic>
      </p:graphicFrame>
      <p:graphicFrame>
        <p:nvGraphicFramePr>
          <p:cNvPr id="6" name="Tabulka 5">
            <a:extLst>
              <a:ext uri="{FF2B5EF4-FFF2-40B4-BE49-F238E27FC236}">
                <a16:creationId xmlns:a16="http://schemas.microsoft.com/office/drawing/2014/main" id="{CF8C6FF9-4BF8-6AC2-1CEE-F75CB20EAD8D}"/>
              </a:ext>
            </a:extLst>
          </p:cNvPr>
          <p:cNvGraphicFramePr>
            <a:graphicFrameLocks noGrp="1"/>
          </p:cNvGraphicFramePr>
          <p:nvPr>
            <p:extLst>
              <p:ext uri="{D42A27DB-BD31-4B8C-83A1-F6EECF244321}">
                <p14:modId xmlns:p14="http://schemas.microsoft.com/office/powerpoint/2010/main" val="2700103495"/>
              </p:ext>
            </p:extLst>
          </p:nvPr>
        </p:nvGraphicFramePr>
        <p:xfrm>
          <a:off x="668888" y="3227985"/>
          <a:ext cx="11417095" cy="3653536"/>
        </p:xfrm>
        <a:graphic>
          <a:graphicData uri="http://schemas.openxmlformats.org/drawingml/2006/table">
            <a:tbl>
              <a:tblPr firstRow="1" firstCol="1" bandRow="1">
                <a:tableStyleId>{5C22544A-7EE6-4342-B048-85BDC9FD1C3A}</a:tableStyleId>
              </a:tblPr>
              <a:tblGrid>
                <a:gridCol w="2253618">
                  <a:extLst>
                    <a:ext uri="{9D8B030D-6E8A-4147-A177-3AD203B41FA5}">
                      <a16:colId xmlns:a16="http://schemas.microsoft.com/office/drawing/2014/main" val="3507964184"/>
                    </a:ext>
                  </a:extLst>
                </a:gridCol>
                <a:gridCol w="9163477">
                  <a:extLst>
                    <a:ext uri="{9D8B030D-6E8A-4147-A177-3AD203B41FA5}">
                      <a16:colId xmlns:a16="http://schemas.microsoft.com/office/drawing/2014/main" val="3128987186"/>
                    </a:ext>
                  </a:extLst>
                </a:gridCol>
              </a:tblGrid>
              <a:tr h="3411354">
                <a:tc>
                  <a:txBody>
                    <a:bodyPr/>
                    <a:lstStyle/>
                    <a:p>
                      <a:pPr>
                        <a:lnSpc>
                          <a:spcPct val="115000"/>
                        </a:lnSpc>
                        <a:spcAft>
                          <a:spcPts val="1000"/>
                        </a:spcAft>
                      </a:pPr>
                      <a:r>
                        <a:rPr lang="cs-CZ" sz="2000" dirty="0">
                          <a:effectLst/>
                        </a:rPr>
                        <a:t>Podle bodu 2 písm. g)</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90170" algn="just">
                        <a:lnSpc>
                          <a:spcPct val="115000"/>
                        </a:lnSpc>
                        <a:spcAft>
                          <a:spcPts val="1000"/>
                        </a:spcAft>
                      </a:pPr>
                      <a:r>
                        <a:rPr lang="cs-CZ" sz="1100" dirty="0">
                          <a:effectLst/>
                        </a:rPr>
                        <a:t> </a:t>
                      </a:r>
                    </a:p>
                    <a:p>
                      <a:pPr marL="90170" marR="0" lvl="0" indent="0" algn="just" defTabSz="457200" rtl="0" eaLnBrk="1" fontAlgn="auto" latinLnBrk="0" hangingPunct="1">
                        <a:lnSpc>
                          <a:spcPct val="115000"/>
                        </a:lnSpc>
                        <a:spcBef>
                          <a:spcPts val="0"/>
                        </a:spcBef>
                        <a:spcAft>
                          <a:spcPts val="1000"/>
                        </a:spcAft>
                        <a:buClrTx/>
                        <a:buSzTx/>
                        <a:buFontTx/>
                        <a:buNone/>
                        <a:tabLst/>
                        <a:defRPr/>
                      </a:pPr>
                      <a:r>
                        <a:rPr lang="cs-CZ" sz="1800" b="1" kern="1200" dirty="0">
                          <a:solidFill>
                            <a:schemeClr val="lt1"/>
                          </a:solidFill>
                          <a:effectLst/>
                          <a:latin typeface="+mn-lt"/>
                          <a:ea typeface="+mn-ea"/>
                          <a:cs typeface="+mn-cs"/>
                        </a:rPr>
                        <a:t>uvede se, zda je údržba prováděna z vlastních zdrojů nebo z cizích zdrojů, případně obojí,</a:t>
                      </a:r>
                    </a:p>
                    <a:p>
                      <a:pPr marL="90170" marR="0" lvl="0" indent="0" algn="just" defTabSz="457200" rtl="0" eaLnBrk="1" fontAlgn="auto" latinLnBrk="0" hangingPunct="1">
                        <a:lnSpc>
                          <a:spcPct val="115000"/>
                        </a:lnSpc>
                        <a:spcBef>
                          <a:spcPts val="0"/>
                        </a:spcBef>
                        <a:spcAft>
                          <a:spcPts val="1000"/>
                        </a:spcAft>
                        <a:buClrTx/>
                        <a:buSzTx/>
                        <a:buFontTx/>
                        <a:buNone/>
                        <a:tabLst/>
                        <a:defRPr/>
                      </a:pPr>
                      <a:r>
                        <a:rPr lang="cs-CZ" sz="1800" b="1" i="1" kern="1200" dirty="0">
                          <a:solidFill>
                            <a:schemeClr val="lt1"/>
                          </a:solidFill>
                          <a:effectLst/>
                          <a:latin typeface="+mn-lt"/>
                          <a:ea typeface="+mn-ea"/>
                          <a:cs typeface="+mn-cs"/>
                        </a:rPr>
                        <a:t>Popis řízení údržby</a:t>
                      </a:r>
                    </a:p>
                    <a:p>
                      <a:pPr marL="375920" marR="0" lvl="0" indent="-285750" algn="just" defTabSz="457200" rtl="0" eaLnBrk="1" fontAlgn="auto" latinLnBrk="0" hangingPunct="1">
                        <a:lnSpc>
                          <a:spcPct val="115000"/>
                        </a:lnSpc>
                        <a:spcBef>
                          <a:spcPts val="0"/>
                        </a:spcBef>
                        <a:spcAft>
                          <a:spcPts val="1000"/>
                        </a:spcAft>
                        <a:buClrTx/>
                        <a:buSzTx/>
                        <a:buFontTx/>
                        <a:buChar char="-"/>
                        <a:tabLst/>
                        <a:defRPr/>
                      </a:pPr>
                      <a:r>
                        <a:rPr lang="cs-CZ" sz="1800" b="1" i="1" kern="1200" dirty="0">
                          <a:solidFill>
                            <a:schemeClr val="lt1"/>
                          </a:solidFill>
                          <a:effectLst/>
                          <a:latin typeface="+mn-lt"/>
                          <a:ea typeface="+mn-ea"/>
                          <a:cs typeface="+mn-cs"/>
                        </a:rPr>
                        <a:t>Zajištění pracoviště, kontaktování zákazníků, B příkaz, …. (v režii LDS)</a:t>
                      </a:r>
                    </a:p>
                    <a:p>
                      <a:pPr marL="375920" marR="0" lvl="0" indent="-285750" algn="just" defTabSz="457200" rtl="0" eaLnBrk="1" fontAlgn="auto" latinLnBrk="0" hangingPunct="1">
                        <a:lnSpc>
                          <a:spcPct val="115000"/>
                        </a:lnSpc>
                        <a:spcBef>
                          <a:spcPts val="0"/>
                        </a:spcBef>
                        <a:spcAft>
                          <a:spcPts val="1000"/>
                        </a:spcAft>
                        <a:buClrTx/>
                        <a:buSzTx/>
                        <a:buFontTx/>
                        <a:buChar char="-"/>
                        <a:tabLst/>
                        <a:defRPr/>
                      </a:pPr>
                      <a:r>
                        <a:rPr lang="cs-CZ" sz="1800" b="1" i="1" kern="1200" dirty="0">
                          <a:solidFill>
                            <a:schemeClr val="lt1"/>
                          </a:solidFill>
                          <a:effectLst/>
                          <a:latin typeface="+mn-lt"/>
                          <a:ea typeface="+mn-ea"/>
                          <a:cs typeface="+mn-cs"/>
                        </a:rPr>
                        <a:t>Jaké práce údržby zajišťujete vlastními silami (kontroly předacích míst, DTS, </a:t>
                      </a:r>
                      <a:r>
                        <a:rPr lang="cs-CZ" sz="1800" b="1" i="1" kern="1200" dirty="0" err="1">
                          <a:solidFill>
                            <a:schemeClr val="lt1"/>
                          </a:solidFill>
                          <a:effectLst/>
                          <a:latin typeface="+mn-lt"/>
                          <a:ea typeface="+mn-ea"/>
                          <a:cs typeface="+mn-cs"/>
                        </a:rPr>
                        <a:t>úsečníků</a:t>
                      </a:r>
                      <a:r>
                        <a:rPr lang="cs-CZ" sz="1800" b="1" i="1" kern="1200" dirty="0">
                          <a:solidFill>
                            <a:schemeClr val="lt1"/>
                          </a:solidFill>
                          <a:effectLst/>
                          <a:latin typeface="+mn-lt"/>
                          <a:ea typeface="+mn-ea"/>
                          <a:cs typeface="+mn-cs"/>
                        </a:rPr>
                        <a:t>, vrchního vedení, …..)</a:t>
                      </a:r>
                    </a:p>
                    <a:p>
                      <a:pPr marL="375920" marR="0" lvl="0" indent="-285750" algn="just" defTabSz="457200" rtl="0" eaLnBrk="1" fontAlgn="auto" latinLnBrk="0" hangingPunct="1">
                        <a:lnSpc>
                          <a:spcPct val="115000"/>
                        </a:lnSpc>
                        <a:spcBef>
                          <a:spcPts val="0"/>
                        </a:spcBef>
                        <a:spcAft>
                          <a:spcPts val="1000"/>
                        </a:spcAft>
                        <a:buClrTx/>
                        <a:buSzTx/>
                        <a:buFontTx/>
                        <a:buChar char="-"/>
                        <a:tabLst/>
                        <a:defRPr/>
                      </a:pPr>
                      <a:r>
                        <a:rPr lang="cs-CZ" sz="1800" b="1" i="1" kern="1200" dirty="0">
                          <a:solidFill>
                            <a:schemeClr val="lt1"/>
                          </a:solidFill>
                          <a:effectLst/>
                          <a:latin typeface="+mn-lt"/>
                          <a:ea typeface="+mn-ea"/>
                          <a:cs typeface="+mn-cs"/>
                        </a:rPr>
                        <a:t>Jaké činnosti externími silami (revize, VVN, VN, </a:t>
                      </a:r>
                      <a:r>
                        <a:rPr lang="cs-CZ" sz="1800" b="1" i="1" kern="1200" dirty="0" err="1">
                          <a:solidFill>
                            <a:schemeClr val="lt1"/>
                          </a:solidFill>
                          <a:effectLst/>
                          <a:latin typeface="+mn-lt"/>
                          <a:ea typeface="+mn-ea"/>
                          <a:cs typeface="+mn-cs"/>
                        </a:rPr>
                        <a:t>spec</a:t>
                      </a:r>
                      <a:r>
                        <a:rPr lang="cs-CZ" sz="1800" b="1" i="1" kern="1200" dirty="0">
                          <a:solidFill>
                            <a:schemeClr val="lt1"/>
                          </a:solidFill>
                          <a:effectLst/>
                          <a:latin typeface="+mn-lt"/>
                          <a:ea typeface="+mn-ea"/>
                          <a:cs typeface="+mn-cs"/>
                        </a:rPr>
                        <a:t>. zařízení VN vypínače, </a:t>
                      </a:r>
                      <a:r>
                        <a:rPr lang="cs-CZ" sz="1800" b="1" i="1" kern="1200" dirty="0" err="1">
                          <a:solidFill>
                            <a:schemeClr val="lt1"/>
                          </a:solidFill>
                          <a:effectLst/>
                          <a:latin typeface="+mn-lt"/>
                          <a:ea typeface="+mn-ea"/>
                          <a:cs typeface="+mn-cs"/>
                        </a:rPr>
                        <a:t>kompenzažní</a:t>
                      </a:r>
                      <a:r>
                        <a:rPr lang="cs-CZ" sz="1800" b="1" i="1" kern="1200" dirty="0">
                          <a:solidFill>
                            <a:schemeClr val="lt1"/>
                          </a:solidFill>
                          <a:effectLst/>
                          <a:latin typeface="+mn-lt"/>
                          <a:ea typeface="+mn-ea"/>
                          <a:cs typeface="+mn-cs"/>
                        </a:rPr>
                        <a:t> stanice, …)</a:t>
                      </a:r>
                      <a:endParaRPr lang="cs-CZ" sz="1800" b="1" kern="1200" dirty="0">
                        <a:solidFill>
                          <a:schemeClr val="lt1"/>
                        </a:solidFill>
                        <a:effectLst/>
                        <a:latin typeface="+mn-lt"/>
                        <a:ea typeface="+mn-ea"/>
                        <a:cs typeface="+mn-cs"/>
                      </a:endParaRPr>
                    </a:p>
                    <a:p>
                      <a:pPr marL="90170" algn="just">
                        <a:lnSpc>
                          <a:spcPct val="115000"/>
                        </a:lnSpc>
                        <a:spcAft>
                          <a:spcPts val="1000"/>
                        </a:spcAft>
                      </a:pPr>
                      <a:endParaRPr lang="cs-CZ" sz="1100" dirty="0">
                        <a:effectLst/>
                      </a:endParaRPr>
                    </a:p>
                  </a:txBody>
                  <a:tcPr marL="68580" marR="68580" marT="0" marB="0"/>
                </a:tc>
                <a:extLst>
                  <a:ext uri="{0D108BD9-81ED-4DB2-BD59-A6C34878D82A}">
                    <a16:rowId xmlns:a16="http://schemas.microsoft.com/office/drawing/2014/main" val="4228828562"/>
                  </a:ext>
                </a:extLst>
              </a:tr>
            </a:tbl>
          </a:graphicData>
        </a:graphic>
      </p:graphicFrame>
    </p:spTree>
    <p:extLst>
      <p:ext uri="{BB962C8B-B14F-4D97-AF65-F5344CB8AC3E}">
        <p14:creationId xmlns:p14="http://schemas.microsoft.com/office/powerpoint/2010/main" val="27593324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ulka 4">
            <a:extLst>
              <a:ext uri="{FF2B5EF4-FFF2-40B4-BE49-F238E27FC236}">
                <a16:creationId xmlns:a16="http://schemas.microsoft.com/office/drawing/2014/main" id="{91CE7286-75F6-8FB0-5053-6A39DEC6B3BD}"/>
              </a:ext>
            </a:extLst>
          </p:cNvPr>
          <p:cNvGraphicFramePr>
            <a:graphicFrameLocks noGrp="1"/>
          </p:cNvGraphicFramePr>
          <p:nvPr>
            <p:extLst>
              <p:ext uri="{D42A27DB-BD31-4B8C-83A1-F6EECF244321}">
                <p14:modId xmlns:p14="http://schemas.microsoft.com/office/powerpoint/2010/main" val="2719760766"/>
              </p:ext>
            </p:extLst>
          </p:nvPr>
        </p:nvGraphicFramePr>
        <p:xfrm>
          <a:off x="668890" y="268357"/>
          <a:ext cx="10701475" cy="3160643"/>
        </p:xfrm>
        <a:graphic>
          <a:graphicData uri="http://schemas.openxmlformats.org/drawingml/2006/table">
            <a:tbl>
              <a:tblPr firstRow="1" firstCol="1" bandRow="1">
                <a:tableStyleId>{5C22544A-7EE6-4342-B048-85BDC9FD1C3A}</a:tableStyleId>
              </a:tblPr>
              <a:tblGrid>
                <a:gridCol w="2112362">
                  <a:extLst>
                    <a:ext uri="{9D8B030D-6E8A-4147-A177-3AD203B41FA5}">
                      <a16:colId xmlns:a16="http://schemas.microsoft.com/office/drawing/2014/main" val="3507964184"/>
                    </a:ext>
                  </a:extLst>
                </a:gridCol>
                <a:gridCol w="8589113">
                  <a:extLst>
                    <a:ext uri="{9D8B030D-6E8A-4147-A177-3AD203B41FA5}">
                      <a16:colId xmlns:a16="http://schemas.microsoft.com/office/drawing/2014/main" val="3128987186"/>
                    </a:ext>
                  </a:extLst>
                </a:gridCol>
              </a:tblGrid>
              <a:tr h="3160643">
                <a:tc>
                  <a:txBody>
                    <a:bodyPr/>
                    <a:lstStyle/>
                    <a:p>
                      <a:pPr>
                        <a:lnSpc>
                          <a:spcPct val="115000"/>
                        </a:lnSpc>
                        <a:spcAft>
                          <a:spcPts val="1000"/>
                        </a:spcAft>
                      </a:pPr>
                      <a:r>
                        <a:rPr lang="cs-CZ" sz="2000" dirty="0">
                          <a:effectLst/>
                        </a:rPr>
                        <a:t>Podle bodu 2 písm. h)</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90170" algn="just">
                        <a:lnSpc>
                          <a:spcPct val="115000"/>
                        </a:lnSpc>
                        <a:spcAft>
                          <a:spcPts val="1000"/>
                        </a:spcAft>
                      </a:pPr>
                      <a:r>
                        <a:rPr lang="cs-CZ" sz="1100" dirty="0">
                          <a:effectLst/>
                        </a:rPr>
                        <a:t> </a:t>
                      </a:r>
                    </a:p>
                    <a:p>
                      <a:pPr marL="90170" marR="0" lvl="0" indent="0" algn="just" defTabSz="457200" rtl="0" eaLnBrk="1" fontAlgn="auto" latinLnBrk="0" hangingPunct="1">
                        <a:lnSpc>
                          <a:spcPct val="115000"/>
                        </a:lnSpc>
                        <a:spcBef>
                          <a:spcPts val="0"/>
                        </a:spcBef>
                        <a:spcAft>
                          <a:spcPts val="1000"/>
                        </a:spcAft>
                        <a:buClrTx/>
                        <a:buSzTx/>
                        <a:buFontTx/>
                        <a:buNone/>
                        <a:tabLst/>
                        <a:defRPr/>
                      </a:pPr>
                      <a:r>
                        <a:rPr lang="cs-CZ" sz="1800" b="1" kern="1200" dirty="0">
                          <a:solidFill>
                            <a:schemeClr val="lt1"/>
                          </a:solidFill>
                          <a:effectLst/>
                          <a:latin typeface="+mn-lt"/>
                          <a:ea typeface="+mn-ea"/>
                          <a:cs typeface="+mn-cs"/>
                        </a:rPr>
                        <a:t>počet vlastních pracovníků pro provádění údržby, byla-li údržba provedena z vlastních zdrojů dle písm. g) smluvního vztahu,</a:t>
                      </a:r>
                    </a:p>
                    <a:p>
                      <a:pPr marL="90170" algn="just">
                        <a:lnSpc>
                          <a:spcPct val="115000"/>
                        </a:lnSpc>
                        <a:spcAft>
                          <a:spcPts val="1000"/>
                        </a:spcAft>
                      </a:pPr>
                      <a:endParaRPr lang="cs-CZ" sz="1100" dirty="0">
                        <a:effectLst/>
                        <a:latin typeface="Calibri" panose="020F0502020204030204" pitchFamily="34" charset="0"/>
                        <a:ea typeface="Calibri" panose="020F0502020204030204" pitchFamily="34" charset="0"/>
                        <a:cs typeface="Times New Roman" panose="02020603050405020304" pitchFamily="18" charset="0"/>
                      </a:endParaRPr>
                    </a:p>
                    <a:p>
                      <a:pPr marL="375920" marR="0" lvl="0" indent="-285750" algn="just" defTabSz="457200" rtl="0" eaLnBrk="1" fontAlgn="auto" latinLnBrk="0" hangingPunct="1">
                        <a:lnSpc>
                          <a:spcPct val="115000"/>
                        </a:lnSpc>
                        <a:spcBef>
                          <a:spcPts val="0"/>
                        </a:spcBef>
                        <a:spcAft>
                          <a:spcPts val="1000"/>
                        </a:spcAft>
                        <a:buClrTx/>
                        <a:buSzTx/>
                        <a:buFontTx/>
                        <a:buChar char="-"/>
                        <a:tabLst/>
                        <a:defRPr/>
                      </a:pPr>
                      <a:r>
                        <a:rPr lang="cs-CZ" sz="1800" b="1" i="1" kern="1200" dirty="0">
                          <a:solidFill>
                            <a:schemeClr val="lt1"/>
                          </a:solidFill>
                          <a:effectLst/>
                          <a:latin typeface="+mn-lt"/>
                          <a:ea typeface="+mn-ea"/>
                          <a:cs typeface="+mn-cs"/>
                        </a:rPr>
                        <a:t>Všechny zaměstnance kteří řídí, </a:t>
                      </a:r>
                      <a:r>
                        <a:rPr lang="cs-CZ" sz="1800" b="1" i="1" kern="1200" dirty="0" err="1">
                          <a:solidFill>
                            <a:schemeClr val="lt1"/>
                          </a:solidFill>
                          <a:effectLst/>
                          <a:latin typeface="+mn-lt"/>
                          <a:ea typeface="+mn-ea"/>
                          <a:cs typeface="+mn-cs"/>
                        </a:rPr>
                        <a:t>dohledují</a:t>
                      </a:r>
                      <a:r>
                        <a:rPr lang="cs-CZ" sz="1800" b="1" i="1" kern="1200" dirty="0">
                          <a:solidFill>
                            <a:schemeClr val="lt1"/>
                          </a:solidFill>
                          <a:effectLst/>
                          <a:latin typeface="+mn-lt"/>
                          <a:ea typeface="+mn-ea"/>
                          <a:cs typeface="+mn-cs"/>
                        </a:rPr>
                        <a:t>, zajišťují pracoviště</a:t>
                      </a:r>
                    </a:p>
                    <a:p>
                      <a:pPr marL="375920" marR="0" lvl="0" indent="-285750" algn="just" defTabSz="457200" rtl="0" eaLnBrk="1" fontAlgn="auto" latinLnBrk="0" hangingPunct="1">
                        <a:lnSpc>
                          <a:spcPct val="115000"/>
                        </a:lnSpc>
                        <a:spcBef>
                          <a:spcPts val="0"/>
                        </a:spcBef>
                        <a:spcAft>
                          <a:spcPts val="1000"/>
                        </a:spcAft>
                        <a:buClrTx/>
                        <a:buSzTx/>
                        <a:buFontTx/>
                        <a:buChar char="-"/>
                        <a:tabLst/>
                        <a:defRPr/>
                      </a:pPr>
                      <a:r>
                        <a:rPr lang="cs-CZ" sz="1800" b="1" i="1" kern="1200" dirty="0">
                          <a:solidFill>
                            <a:schemeClr val="lt1"/>
                          </a:solidFill>
                          <a:effectLst/>
                          <a:latin typeface="+mn-lt"/>
                          <a:ea typeface="+mn-ea"/>
                          <a:cs typeface="+mn-cs"/>
                        </a:rPr>
                        <a:t>Vlastní pracovníci kteří provádějí fyzicky údržbu</a:t>
                      </a:r>
                    </a:p>
                  </a:txBody>
                  <a:tcPr marL="68580" marR="68580" marT="0" marB="0"/>
                </a:tc>
                <a:extLst>
                  <a:ext uri="{0D108BD9-81ED-4DB2-BD59-A6C34878D82A}">
                    <a16:rowId xmlns:a16="http://schemas.microsoft.com/office/drawing/2014/main" val="4228828562"/>
                  </a:ext>
                </a:extLst>
              </a:tr>
            </a:tbl>
          </a:graphicData>
        </a:graphic>
      </p:graphicFrame>
      <p:graphicFrame>
        <p:nvGraphicFramePr>
          <p:cNvPr id="6" name="Tabulka 5">
            <a:extLst>
              <a:ext uri="{FF2B5EF4-FFF2-40B4-BE49-F238E27FC236}">
                <a16:creationId xmlns:a16="http://schemas.microsoft.com/office/drawing/2014/main" id="{CF8C6FF9-4BF8-6AC2-1CEE-F75CB20EAD8D}"/>
              </a:ext>
            </a:extLst>
          </p:cNvPr>
          <p:cNvGraphicFramePr>
            <a:graphicFrameLocks noGrp="1"/>
          </p:cNvGraphicFramePr>
          <p:nvPr>
            <p:extLst>
              <p:ext uri="{D42A27DB-BD31-4B8C-83A1-F6EECF244321}">
                <p14:modId xmlns:p14="http://schemas.microsoft.com/office/powerpoint/2010/main" val="3087104273"/>
              </p:ext>
            </p:extLst>
          </p:nvPr>
        </p:nvGraphicFramePr>
        <p:xfrm>
          <a:off x="668889" y="3531705"/>
          <a:ext cx="10701475" cy="3160643"/>
        </p:xfrm>
        <a:graphic>
          <a:graphicData uri="http://schemas.openxmlformats.org/drawingml/2006/table">
            <a:tbl>
              <a:tblPr firstRow="1" firstCol="1" bandRow="1">
                <a:tableStyleId>{5C22544A-7EE6-4342-B048-85BDC9FD1C3A}</a:tableStyleId>
              </a:tblPr>
              <a:tblGrid>
                <a:gridCol w="2112362">
                  <a:extLst>
                    <a:ext uri="{9D8B030D-6E8A-4147-A177-3AD203B41FA5}">
                      <a16:colId xmlns:a16="http://schemas.microsoft.com/office/drawing/2014/main" val="3507964184"/>
                    </a:ext>
                  </a:extLst>
                </a:gridCol>
                <a:gridCol w="8589113">
                  <a:extLst>
                    <a:ext uri="{9D8B030D-6E8A-4147-A177-3AD203B41FA5}">
                      <a16:colId xmlns:a16="http://schemas.microsoft.com/office/drawing/2014/main" val="3128987186"/>
                    </a:ext>
                  </a:extLst>
                </a:gridCol>
              </a:tblGrid>
              <a:tr h="3160643">
                <a:tc>
                  <a:txBody>
                    <a:bodyPr/>
                    <a:lstStyle/>
                    <a:p>
                      <a:pPr>
                        <a:lnSpc>
                          <a:spcPct val="115000"/>
                        </a:lnSpc>
                        <a:spcAft>
                          <a:spcPts val="1000"/>
                        </a:spcAft>
                      </a:pPr>
                      <a:r>
                        <a:rPr lang="cs-CZ" sz="2000" dirty="0">
                          <a:effectLst/>
                        </a:rPr>
                        <a:t>Podle bodu 2 písm. c)</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90170" algn="just">
                        <a:lnSpc>
                          <a:spcPct val="115000"/>
                        </a:lnSpc>
                        <a:spcAft>
                          <a:spcPts val="1000"/>
                        </a:spcAft>
                      </a:pPr>
                      <a:r>
                        <a:rPr lang="cs-CZ" sz="1100" dirty="0">
                          <a:effectLst/>
                        </a:rPr>
                        <a:t> </a:t>
                      </a:r>
                    </a:p>
                    <a:p>
                      <a:pPr marL="90170" marR="0" lvl="0" indent="0" algn="just" defTabSz="457200" rtl="0" eaLnBrk="1" fontAlgn="auto" latinLnBrk="0" hangingPunct="1">
                        <a:lnSpc>
                          <a:spcPct val="115000"/>
                        </a:lnSpc>
                        <a:spcBef>
                          <a:spcPts val="0"/>
                        </a:spcBef>
                        <a:spcAft>
                          <a:spcPts val="1000"/>
                        </a:spcAft>
                        <a:buClrTx/>
                        <a:buSzTx/>
                        <a:buFontTx/>
                        <a:buNone/>
                        <a:tabLst/>
                        <a:defRPr/>
                      </a:pPr>
                      <a:r>
                        <a:rPr lang="cs-CZ" sz="1800" b="1" kern="1200" dirty="0">
                          <a:solidFill>
                            <a:schemeClr val="lt1"/>
                          </a:solidFill>
                          <a:effectLst/>
                          <a:latin typeface="+mn-lt"/>
                          <a:ea typeface="+mn-ea"/>
                          <a:cs typeface="+mn-cs"/>
                        </a:rPr>
                        <a:t>celkový počet a doba trvání naplánovaných údržbových prací, celkový počet a doba trvaní provedených preventivních údržbových prací.</a:t>
                      </a:r>
                    </a:p>
                    <a:p>
                      <a:pPr marL="90170" algn="just">
                        <a:lnSpc>
                          <a:spcPct val="115000"/>
                        </a:lnSpc>
                        <a:spcAft>
                          <a:spcPts val="1000"/>
                        </a:spcAft>
                      </a:pPr>
                      <a:endParaRPr lang="cs-CZ" sz="2000" dirty="0">
                        <a:effectLst/>
                      </a:endParaRPr>
                    </a:p>
                    <a:p>
                      <a:pPr marL="375920" indent="-285750" algn="just">
                        <a:lnSpc>
                          <a:spcPct val="115000"/>
                        </a:lnSpc>
                        <a:spcAft>
                          <a:spcPts val="1000"/>
                        </a:spcAft>
                        <a:buFontTx/>
                        <a:buChar char="-"/>
                      </a:pPr>
                      <a:r>
                        <a:rPr lang="cs-CZ" sz="1800" b="1" i="1" kern="1200" dirty="0">
                          <a:solidFill>
                            <a:schemeClr val="lt1"/>
                          </a:solidFill>
                          <a:effectLst/>
                          <a:latin typeface="+mn-lt"/>
                          <a:ea typeface="+mn-ea"/>
                          <a:cs typeface="+mn-cs"/>
                        </a:rPr>
                        <a:t>Počet a doba trvání naplánovaných údržbových prací</a:t>
                      </a:r>
                    </a:p>
                    <a:p>
                      <a:pPr marL="375920" indent="-285750" algn="just">
                        <a:lnSpc>
                          <a:spcPct val="115000"/>
                        </a:lnSpc>
                        <a:spcAft>
                          <a:spcPts val="1000"/>
                        </a:spcAft>
                        <a:buFontTx/>
                        <a:buChar char="-"/>
                      </a:pPr>
                      <a:r>
                        <a:rPr lang="cs-CZ" sz="1800" b="1" i="1" kern="1200" dirty="0">
                          <a:solidFill>
                            <a:schemeClr val="lt1"/>
                          </a:solidFill>
                          <a:effectLst/>
                          <a:latin typeface="+mn-lt"/>
                          <a:ea typeface="+mn-ea"/>
                          <a:cs typeface="+mn-cs"/>
                        </a:rPr>
                        <a:t>Počet a doba trvaní provedených preventivních údržbových prací, pokud máte plán preventivní údržby</a:t>
                      </a:r>
                    </a:p>
                  </a:txBody>
                  <a:tcPr marL="68580" marR="68580" marT="0" marB="0"/>
                </a:tc>
                <a:extLst>
                  <a:ext uri="{0D108BD9-81ED-4DB2-BD59-A6C34878D82A}">
                    <a16:rowId xmlns:a16="http://schemas.microsoft.com/office/drawing/2014/main" val="4228828562"/>
                  </a:ext>
                </a:extLst>
              </a:tr>
            </a:tbl>
          </a:graphicData>
        </a:graphic>
      </p:graphicFrame>
    </p:spTree>
    <p:extLst>
      <p:ext uri="{BB962C8B-B14F-4D97-AF65-F5344CB8AC3E}">
        <p14:creationId xmlns:p14="http://schemas.microsoft.com/office/powerpoint/2010/main" val="34581796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ulka 4">
            <a:extLst>
              <a:ext uri="{FF2B5EF4-FFF2-40B4-BE49-F238E27FC236}">
                <a16:creationId xmlns:a16="http://schemas.microsoft.com/office/drawing/2014/main" id="{91CE7286-75F6-8FB0-5053-6A39DEC6B3BD}"/>
              </a:ext>
            </a:extLst>
          </p:cNvPr>
          <p:cNvGraphicFramePr>
            <a:graphicFrameLocks noGrp="1"/>
          </p:cNvGraphicFramePr>
          <p:nvPr>
            <p:extLst>
              <p:ext uri="{D42A27DB-BD31-4B8C-83A1-F6EECF244321}">
                <p14:modId xmlns:p14="http://schemas.microsoft.com/office/powerpoint/2010/main" val="2952568737"/>
              </p:ext>
            </p:extLst>
          </p:nvPr>
        </p:nvGraphicFramePr>
        <p:xfrm>
          <a:off x="1006821" y="1987826"/>
          <a:ext cx="10701475" cy="3160643"/>
        </p:xfrm>
        <a:graphic>
          <a:graphicData uri="http://schemas.openxmlformats.org/drawingml/2006/table">
            <a:tbl>
              <a:tblPr firstRow="1" firstCol="1" bandRow="1">
                <a:tableStyleId>{5C22544A-7EE6-4342-B048-85BDC9FD1C3A}</a:tableStyleId>
              </a:tblPr>
              <a:tblGrid>
                <a:gridCol w="2112362">
                  <a:extLst>
                    <a:ext uri="{9D8B030D-6E8A-4147-A177-3AD203B41FA5}">
                      <a16:colId xmlns:a16="http://schemas.microsoft.com/office/drawing/2014/main" val="3507964184"/>
                    </a:ext>
                  </a:extLst>
                </a:gridCol>
                <a:gridCol w="8589113">
                  <a:extLst>
                    <a:ext uri="{9D8B030D-6E8A-4147-A177-3AD203B41FA5}">
                      <a16:colId xmlns:a16="http://schemas.microsoft.com/office/drawing/2014/main" val="3128987186"/>
                    </a:ext>
                  </a:extLst>
                </a:gridCol>
              </a:tblGrid>
              <a:tr h="3160643">
                <a:tc>
                  <a:txBody>
                    <a:bodyPr/>
                    <a:lstStyle/>
                    <a:p>
                      <a:pPr>
                        <a:lnSpc>
                          <a:spcPct val="115000"/>
                        </a:lnSpc>
                        <a:spcAft>
                          <a:spcPts val="1000"/>
                        </a:spcAft>
                      </a:pPr>
                      <a:r>
                        <a:rPr lang="cs-CZ" sz="2000" dirty="0">
                          <a:effectLst/>
                        </a:rPr>
                        <a:t>Podle bodu 2 písm. j)</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90170" algn="just">
                        <a:lnSpc>
                          <a:spcPct val="115000"/>
                        </a:lnSpc>
                        <a:spcAft>
                          <a:spcPts val="1000"/>
                        </a:spcAft>
                      </a:pPr>
                      <a:r>
                        <a:rPr lang="cs-CZ" sz="1100" dirty="0">
                          <a:effectLst/>
                        </a:rPr>
                        <a:t> </a:t>
                      </a:r>
                    </a:p>
                    <a:p>
                      <a:pPr marL="90170" marR="0" lvl="0" indent="0" algn="just" defTabSz="457200" rtl="0" eaLnBrk="1" fontAlgn="auto" latinLnBrk="0" hangingPunct="1">
                        <a:lnSpc>
                          <a:spcPct val="115000"/>
                        </a:lnSpc>
                        <a:spcBef>
                          <a:spcPts val="0"/>
                        </a:spcBef>
                        <a:spcAft>
                          <a:spcPts val="1000"/>
                        </a:spcAft>
                        <a:buClrTx/>
                        <a:buSzTx/>
                        <a:buFontTx/>
                        <a:buNone/>
                        <a:tabLst/>
                        <a:defRPr/>
                      </a:pPr>
                      <a:r>
                        <a:rPr lang="cs-CZ" sz="1800" b="1" kern="1200" dirty="0">
                          <a:solidFill>
                            <a:schemeClr val="lt1"/>
                          </a:solidFill>
                          <a:effectLst/>
                          <a:latin typeface="+mn-lt"/>
                          <a:ea typeface="+mn-ea"/>
                          <a:cs typeface="+mn-cs"/>
                        </a:rPr>
                        <a:t>celkový počet naplánovaných hodin provádění preventivní údržby, celkový počet naplánovaných hodin vypnutí zařízení, na kterém se provádí preventivní údržba, celkový počet naplánovaných hodin přerušení dodávky při provádění preventivní údržby, skutečný počet přerušení dodávky při provádění preventivní údržby, počet hodin provádění preventivní údržby na zařízení pod napětím</a:t>
                      </a:r>
                    </a:p>
                    <a:p>
                      <a:pPr marL="90170" algn="just">
                        <a:lnSpc>
                          <a:spcPct val="115000"/>
                        </a:lnSpc>
                        <a:spcAft>
                          <a:spcPts val="1000"/>
                        </a:spcAft>
                      </a:pPr>
                      <a:r>
                        <a:rPr lang="cs-CZ" sz="1800" b="1" i="1" kern="1200" dirty="0">
                          <a:solidFill>
                            <a:schemeClr val="lt1"/>
                          </a:solidFill>
                          <a:effectLst/>
                          <a:latin typeface="+mn-lt"/>
                          <a:ea typeface="+mn-ea"/>
                          <a:cs typeface="+mn-cs"/>
                        </a:rPr>
                        <a:t>- Výkaz</a:t>
                      </a:r>
                    </a:p>
                  </a:txBody>
                  <a:tcPr marL="68580" marR="68580" marT="0" marB="0"/>
                </a:tc>
                <a:extLst>
                  <a:ext uri="{0D108BD9-81ED-4DB2-BD59-A6C34878D82A}">
                    <a16:rowId xmlns:a16="http://schemas.microsoft.com/office/drawing/2014/main" val="4228828562"/>
                  </a:ext>
                </a:extLst>
              </a:tr>
            </a:tbl>
          </a:graphicData>
        </a:graphic>
      </p:graphicFrame>
    </p:spTree>
    <p:extLst>
      <p:ext uri="{BB962C8B-B14F-4D97-AF65-F5344CB8AC3E}">
        <p14:creationId xmlns:p14="http://schemas.microsoft.com/office/powerpoint/2010/main" val="11802339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Zástupný obsah 3">
            <a:extLst>
              <a:ext uri="{FF2B5EF4-FFF2-40B4-BE49-F238E27FC236}">
                <a16:creationId xmlns:a16="http://schemas.microsoft.com/office/drawing/2014/main" id="{F1975D68-6AF1-09E4-315A-3246796A7625}"/>
              </a:ext>
            </a:extLst>
          </p:cNvPr>
          <p:cNvGraphicFramePr>
            <a:graphicFrameLocks noGrp="1"/>
          </p:cNvGraphicFramePr>
          <p:nvPr>
            <p:ph idx="1"/>
            <p:extLst>
              <p:ext uri="{D42A27DB-BD31-4B8C-83A1-F6EECF244321}">
                <p14:modId xmlns:p14="http://schemas.microsoft.com/office/powerpoint/2010/main" val="4144859305"/>
              </p:ext>
            </p:extLst>
          </p:nvPr>
        </p:nvGraphicFramePr>
        <p:xfrm>
          <a:off x="0" y="2"/>
          <a:ext cx="12191999" cy="6857999"/>
        </p:xfrm>
        <a:graphic>
          <a:graphicData uri="http://schemas.openxmlformats.org/drawingml/2006/table">
            <a:tbl>
              <a:tblPr firstRow="1" firstCol="1" bandRow="1">
                <a:tableStyleId>{5C22544A-7EE6-4342-B048-85BDC9FD1C3A}</a:tableStyleId>
              </a:tblPr>
              <a:tblGrid>
                <a:gridCol w="1392762">
                  <a:extLst>
                    <a:ext uri="{9D8B030D-6E8A-4147-A177-3AD203B41FA5}">
                      <a16:colId xmlns:a16="http://schemas.microsoft.com/office/drawing/2014/main" val="3635182978"/>
                    </a:ext>
                  </a:extLst>
                </a:gridCol>
                <a:gridCol w="1002335">
                  <a:extLst>
                    <a:ext uri="{9D8B030D-6E8A-4147-A177-3AD203B41FA5}">
                      <a16:colId xmlns:a16="http://schemas.microsoft.com/office/drawing/2014/main" val="842783170"/>
                    </a:ext>
                  </a:extLst>
                </a:gridCol>
                <a:gridCol w="1002335">
                  <a:extLst>
                    <a:ext uri="{9D8B030D-6E8A-4147-A177-3AD203B41FA5}">
                      <a16:colId xmlns:a16="http://schemas.microsoft.com/office/drawing/2014/main" val="703615337"/>
                    </a:ext>
                  </a:extLst>
                </a:gridCol>
                <a:gridCol w="984589">
                  <a:extLst>
                    <a:ext uri="{9D8B030D-6E8A-4147-A177-3AD203B41FA5}">
                      <a16:colId xmlns:a16="http://schemas.microsoft.com/office/drawing/2014/main" val="3611035908"/>
                    </a:ext>
                  </a:extLst>
                </a:gridCol>
                <a:gridCol w="951934">
                  <a:extLst>
                    <a:ext uri="{9D8B030D-6E8A-4147-A177-3AD203B41FA5}">
                      <a16:colId xmlns:a16="http://schemas.microsoft.com/office/drawing/2014/main" val="2148480240"/>
                    </a:ext>
                  </a:extLst>
                </a:gridCol>
                <a:gridCol w="950514">
                  <a:extLst>
                    <a:ext uri="{9D8B030D-6E8A-4147-A177-3AD203B41FA5}">
                      <a16:colId xmlns:a16="http://schemas.microsoft.com/office/drawing/2014/main" val="3745955190"/>
                    </a:ext>
                  </a:extLst>
                </a:gridCol>
                <a:gridCol w="2953765">
                  <a:extLst>
                    <a:ext uri="{9D8B030D-6E8A-4147-A177-3AD203B41FA5}">
                      <a16:colId xmlns:a16="http://schemas.microsoft.com/office/drawing/2014/main" val="3104083939"/>
                    </a:ext>
                  </a:extLst>
                </a:gridCol>
                <a:gridCol w="2953765">
                  <a:extLst>
                    <a:ext uri="{9D8B030D-6E8A-4147-A177-3AD203B41FA5}">
                      <a16:colId xmlns:a16="http://schemas.microsoft.com/office/drawing/2014/main" val="222618134"/>
                    </a:ext>
                  </a:extLst>
                </a:gridCol>
              </a:tblGrid>
              <a:tr h="256393">
                <a:tc gridSpan="7">
                  <a:txBody>
                    <a:bodyPr/>
                    <a:lstStyle/>
                    <a:p>
                      <a:pPr>
                        <a:lnSpc>
                          <a:spcPct val="115000"/>
                        </a:lnSpc>
                        <a:spcAft>
                          <a:spcPts val="1000"/>
                        </a:spcAft>
                      </a:pPr>
                      <a:r>
                        <a:rPr lang="cs-CZ" sz="800">
                          <a:effectLst/>
                        </a:rPr>
                        <a:t>UKAZATELE ZA ÚČELEM HODNOCENÍ ÚROVNĚ ÚDRŽBY</a:t>
                      </a:r>
                      <a:endParaRPr lang="cs-CZ" sz="800">
                        <a:effectLst/>
                        <a:latin typeface="Calibri" panose="020F0502020204030204" pitchFamily="34" charset="0"/>
                        <a:ea typeface="Calibri" panose="020F0502020204030204" pitchFamily="34" charset="0"/>
                        <a:cs typeface="Times New Roman" panose="02020603050405020304" pitchFamily="18" charset="0"/>
                      </a:endParaRPr>
                    </a:p>
                  </a:txBody>
                  <a:tcPr marL="48294" marR="48294" marT="0" marB="0"/>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a:lnSpc>
                          <a:spcPct val="115000"/>
                        </a:lnSpc>
                        <a:spcAft>
                          <a:spcPts val="1000"/>
                        </a:spcAft>
                      </a:pPr>
                      <a:r>
                        <a:rPr lang="cs-CZ" sz="800">
                          <a:effectLst/>
                        </a:rPr>
                        <a:t>Komentář k jednotlivým údajům</a:t>
                      </a:r>
                      <a:endParaRPr lang="cs-CZ" sz="800">
                        <a:effectLst/>
                        <a:latin typeface="Calibri" panose="020F0502020204030204" pitchFamily="34" charset="0"/>
                        <a:ea typeface="Calibri" panose="020F0502020204030204" pitchFamily="34" charset="0"/>
                        <a:cs typeface="Times New Roman" panose="02020603050405020304" pitchFamily="18" charset="0"/>
                      </a:endParaRPr>
                    </a:p>
                  </a:txBody>
                  <a:tcPr marL="48294" marR="48294" marT="0" marB="0"/>
                </a:tc>
                <a:extLst>
                  <a:ext uri="{0D108BD9-81ED-4DB2-BD59-A6C34878D82A}">
                    <a16:rowId xmlns:a16="http://schemas.microsoft.com/office/drawing/2014/main" val="4289770582"/>
                  </a:ext>
                </a:extLst>
              </a:tr>
              <a:tr h="524239">
                <a:tc gridSpan="2">
                  <a:txBody>
                    <a:bodyPr/>
                    <a:lstStyle/>
                    <a:p>
                      <a:pPr>
                        <a:lnSpc>
                          <a:spcPct val="115000"/>
                        </a:lnSpc>
                        <a:spcAft>
                          <a:spcPts val="1000"/>
                        </a:spcAft>
                      </a:pPr>
                      <a:r>
                        <a:rPr lang="cs-CZ" sz="800">
                          <a:effectLst/>
                        </a:rPr>
                        <a:t>Podle bodu 3 písm. a)</a:t>
                      </a:r>
                      <a:endParaRPr lang="cs-CZ" sz="800">
                        <a:effectLst/>
                        <a:latin typeface="Calibri" panose="020F0502020204030204" pitchFamily="34" charset="0"/>
                        <a:ea typeface="Calibri" panose="020F0502020204030204" pitchFamily="34" charset="0"/>
                        <a:cs typeface="Times New Roman" panose="02020603050405020304" pitchFamily="18" charset="0"/>
                      </a:endParaRPr>
                    </a:p>
                  </a:txBody>
                  <a:tcPr marL="48294" marR="48294" marT="0" marB="0" anchor="ctr"/>
                </a:tc>
                <a:tc hMerge="1">
                  <a:txBody>
                    <a:bodyPr/>
                    <a:lstStyle/>
                    <a:p>
                      <a:endParaRPr lang="cs-CZ"/>
                    </a:p>
                  </a:txBody>
                  <a:tcPr/>
                </a:tc>
                <a:tc gridSpan="5">
                  <a:txBody>
                    <a:bodyPr/>
                    <a:lstStyle/>
                    <a:p>
                      <a:pPr marL="0" marR="0" lvl="0" indent="0" algn="l" defTabSz="457200" rtl="0" eaLnBrk="1" fontAlgn="auto" latinLnBrk="0" hangingPunct="1">
                        <a:lnSpc>
                          <a:spcPct val="115000"/>
                        </a:lnSpc>
                        <a:spcBef>
                          <a:spcPts val="0"/>
                        </a:spcBef>
                        <a:spcAft>
                          <a:spcPts val="1000"/>
                        </a:spcAft>
                        <a:buClrTx/>
                        <a:buSzTx/>
                        <a:buFontTx/>
                        <a:buNone/>
                        <a:tabLst/>
                        <a:defRPr/>
                      </a:pPr>
                      <a:r>
                        <a:rPr lang="cs-CZ" sz="800" b="1" dirty="0">
                          <a:effectLst/>
                        </a:rPr>
                        <a:t> </a:t>
                      </a:r>
                      <a:r>
                        <a:rPr lang="cs-CZ" sz="1100" b="1" kern="1200" dirty="0">
                          <a:solidFill>
                            <a:schemeClr val="dk1"/>
                          </a:solidFill>
                          <a:effectLst/>
                          <a:latin typeface="+mn-lt"/>
                          <a:ea typeface="+mn-ea"/>
                          <a:cs typeface="+mn-cs"/>
                        </a:rPr>
                        <a:t>celkový počet poruch na zařízeních přenosové a distribuční soustavy, na kterých byly prováděny vlastní údržbové práce,</a:t>
                      </a:r>
                    </a:p>
                  </a:txBody>
                  <a:tcPr marL="48294" marR="48294" marT="0" marB="0" anchor="ct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a:lnSpc>
                          <a:spcPct val="115000"/>
                        </a:lnSpc>
                        <a:spcAft>
                          <a:spcPts val="1000"/>
                        </a:spcAft>
                      </a:pPr>
                      <a:r>
                        <a:rPr lang="cs-CZ" sz="800">
                          <a:effectLst/>
                        </a:rPr>
                        <a:t> </a:t>
                      </a:r>
                      <a:endParaRPr lang="cs-CZ" sz="800">
                        <a:effectLst/>
                        <a:latin typeface="Calibri" panose="020F0502020204030204" pitchFamily="34" charset="0"/>
                        <a:ea typeface="Calibri" panose="020F0502020204030204" pitchFamily="34" charset="0"/>
                        <a:cs typeface="Times New Roman" panose="02020603050405020304" pitchFamily="18" charset="0"/>
                      </a:endParaRPr>
                    </a:p>
                  </a:txBody>
                  <a:tcPr marL="48294" marR="48294" marT="0" marB="0"/>
                </a:tc>
                <a:extLst>
                  <a:ext uri="{0D108BD9-81ED-4DB2-BD59-A6C34878D82A}">
                    <a16:rowId xmlns:a16="http://schemas.microsoft.com/office/drawing/2014/main" val="3149544678"/>
                  </a:ext>
                </a:extLst>
              </a:tr>
              <a:tr h="524239">
                <a:tc gridSpan="2">
                  <a:txBody>
                    <a:bodyPr/>
                    <a:lstStyle/>
                    <a:p>
                      <a:pPr>
                        <a:lnSpc>
                          <a:spcPct val="115000"/>
                        </a:lnSpc>
                        <a:spcAft>
                          <a:spcPts val="1000"/>
                        </a:spcAft>
                      </a:pPr>
                      <a:r>
                        <a:rPr lang="cs-CZ" sz="800">
                          <a:effectLst/>
                        </a:rPr>
                        <a:t>Podle bodu 3 písm. b)</a:t>
                      </a:r>
                      <a:endParaRPr lang="cs-CZ" sz="800">
                        <a:effectLst/>
                        <a:latin typeface="Calibri" panose="020F0502020204030204" pitchFamily="34" charset="0"/>
                        <a:ea typeface="Calibri" panose="020F0502020204030204" pitchFamily="34" charset="0"/>
                        <a:cs typeface="Times New Roman" panose="02020603050405020304" pitchFamily="18" charset="0"/>
                      </a:endParaRPr>
                    </a:p>
                  </a:txBody>
                  <a:tcPr marL="48294" marR="48294" marT="0" marB="0" anchor="ctr"/>
                </a:tc>
                <a:tc hMerge="1">
                  <a:txBody>
                    <a:bodyPr/>
                    <a:lstStyle/>
                    <a:p>
                      <a:endParaRPr lang="cs-CZ"/>
                    </a:p>
                  </a:txBody>
                  <a:tcPr/>
                </a:tc>
                <a:tc gridSpan="5">
                  <a:txBody>
                    <a:bodyPr/>
                    <a:lstStyle/>
                    <a:p>
                      <a:pPr marL="0" marR="0" lvl="0" indent="0" algn="l" defTabSz="457200" rtl="0" eaLnBrk="1" fontAlgn="auto" latinLnBrk="0" hangingPunct="1">
                        <a:lnSpc>
                          <a:spcPct val="115000"/>
                        </a:lnSpc>
                        <a:spcBef>
                          <a:spcPts val="0"/>
                        </a:spcBef>
                        <a:spcAft>
                          <a:spcPts val="1000"/>
                        </a:spcAft>
                        <a:buClrTx/>
                        <a:buSzTx/>
                        <a:buFontTx/>
                        <a:buNone/>
                        <a:tabLst/>
                        <a:defRPr/>
                      </a:pPr>
                      <a:r>
                        <a:rPr lang="cs-CZ" sz="1100" b="1" kern="1200" dirty="0">
                          <a:solidFill>
                            <a:schemeClr val="dk1"/>
                          </a:solidFill>
                          <a:effectLst/>
                          <a:latin typeface="+mn-lt"/>
                          <a:ea typeface="+mn-ea"/>
                          <a:cs typeface="+mn-cs"/>
                        </a:rPr>
                        <a:t>počet poruch vzniklých cizím zaviněním na zařízeních přenosové a distribuční soustavy, na kterých byly prováděny vlastní údržbové práce,</a:t>
                      </a:r>
                    </a:p>
                  </a:txBody>
                  <a:tcPr marL="48294" marR="48294" marT="0" marB="0" anchor="ct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a:lnSpc>
                          <a:spcPct val="115000"/>
                        </a:lnSpc>
                        <a:spcAft>
                          <a:spcPts val="1000"/>
                        </a:spcAft>
                      </a:pPr>
                      <a:r>
                        <a:rPr lang="cs-CZ" sz="800">
                          <a:effectLst/>
                        </a:rPr>
                        <a:t> </a:t>
                      </a:r>
                      <a:endParaRPr lang="cs-CZ" sz="800">
                        <a:effectLst/>
                        <a:latin typeface="Calibri" panose="020F0502020204030204" pitchFamily="34" charset="0"/>
                        <a:ea typeface="Calibri" panose="020F0502020204030204" pitchFamily="34" charset="0"/>
                        <a:cs typeface="Times New Roman" panose="02020603050405020304" pitchFamily="18" charset="0"/>
                      </a:endParaRPr>
                    </a:p>
                  </a:txBody>
                  <a:tcPr marL="48294" marR="48294" marT="0" marB="0"/>
                </a:tc>
                <a:extLst>
                  <a:ext uri="{0D108BD9-81ED-4DB2-BD59-A6C34878D82A}">
                    <a16:rowId xmlns:a16="http://schemas.microsoft.com/office/drawing/2014/main" val="3462786954"/>
                  </a:ext>
                </a:extLst>
              </a:tr>
              <a:tr h="524239">
                <a:tc gridSpan="2">
                  <a:txBody>
                    <a:bodyPr/>
                    <a:lstStyle/>
                    <a:p>
                      <a:pPr>
                        <a:lnSpc>
                          <a:spcPct val="115000"/>
                        </a:lnSpc>
                        <a:spcAft>
                          <a:spcPts val="1000"/>
                        </a:spcAft>
                      </a:pPr>
                      <a:r>
                        <a:rPr lang="cs-CZ" sz="800">
                          <a:effectLst/>
                        </a:rPr>
                        <a:t>Podle bodu 3 písm. c)</a:t>
                      </a:r>
                      <a:endParaRPr lang="cs-CZ" sz="800">
                        <a:effectLst/>
                        <a:latin typeface="Calibri" panose="020F0502020204030204" pitchFamily="34" charset="0"/>
                        <a:ea typeface="Calibri" panose="020F0502020204030204" pitchFamily="34" charset="0"/>
                        <a:cs typeface="Times New Roman" panose="02020603050405020304" pitchFamily="18" charset="0"/>
                      </a:endParaRPr>
                    </a:p>
                  </a:txBody>
                  <a:tcPr marL="48294" marR="48294" marT="0" marB="0" anchor="ctr"/>
                </a:tc>
                <a:tc hMerge="1">
                  <a:txBody>
                    <a:bodyPr/>
                    <a:lstStyle/>
                    <a:p>
                      <a:endParaRPr lang="cs-CZ"/>
                    </a:p>
                  </a:txBody>
                  <a:tcPr/>
                </a:tc>
                <a:tc gridSpan="5">
                  <a:txBody>
                    <a:bodyPr/>
                    <a:lstStyle/>
                    <a:p>
                      <a:pPr marL="0" marR="0" lvl="0" indent="0" algn="l" defTabSz="457200" rtl="0" eaLnBrk="1" fontAlgn="auto" latinLnBrk="0" hangingPunct="1">
                        <a:lnSpc>
                          <a:spcPct val="115000"/>
                        </a:lnSpc>
                        <a:spcBef>
                          <a:spcPts val="0"/>
                        </a:spcBef>
                        <a:spcAft>
                          <a:spcPts val="1000"/>
                        </a:spcAft>
                        <a:buClrTx/>
                        <a:buSzTx/>
                        <a:buFontTx/>
                        <a:buNone/>
                        <a:tabLst/>
                        <a:defRPr/>
                      </a:pPr>
                      <a:r>
                        <a:rPr lang="cs-CZ" sz="800" b="1" dirty="0">
                          <a:effectLst/>
                        </a:rPr>
                        <a:t> </a:t>
                      </a:r>
                      <a:r>
                        <a:rPr lang="cs-CZ" sz="1100" b="1" kern="1200" dirty="0">
                          <a:solidFill>
                            <a:schemeClr val="dk1"/>
                          </a:solidFill>
                          <a:effectLst/>
                          <a:latin typeface="+mn-lt"/>
                          <a:ea typeface="+mn-ea"/>
                          <a:cs typeface="+mn-cs"/>
                        </a:rPr>
                        <a:t>celkový počet poruch na zařízeních přenosové a distribuční soustavy, na kterých byly prováděny externí údržbové práce,</a:t>
                      </a:r>
                    </a:p>
                  </a:txBody>
                  <a:tcPr marL="48294" marR="48294" marT="0" marB="0" anchor="ct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a:lnSpc>
                          <a:spcPct val="115000"/>
                        </a:lnSpc>
                        <a:spcAft>
                          <a:spcPts val="1000"/>
                        </a:spcAft>
                      </a:pPr>
                      <a:r>
                        <a:rPr lang="cs-CZ" sz="800">
                          <a:effectLst/>
                        </a:rPr>
                        <a:t> </a:t>
                      </a:r>
                      <a:endParaRPr lang="cs-CZ" sz="800">
                        <a:effectLst/>
                        <a:latin typeface="Calibri" panose="020F0502020204030204" pitchFamily="34" charset="0"/>
                        <a:ea typeface="Calibri" panose="020F0502020204030204" pitchFamily="34" charset="0"/>
                        <a:cs typeface="Times New Roman" panose="02020603050405020304" pitchFamily="18" charset="0"/>
                      </a:endParaRPr>
                    </a:p>
                  </a:txBody>
                  <a:tcPr marL="48294" marR="48294" marT="0" marB="0"/>
                </a:tc>
                <a:extLst>
                  <a:ext uri="{0D108BD9-81ED-4DB2-BD59-A6C34878D82A}">
                    <a16:rowId xmlns:a16="http://schemas.microsoft.com/office/drawing/2014/main" val="3135564865"/>
                  </a:ext>
                </a:extLst>
              </a:tr>
              <a:tr h="524239">
                <a:tc gridSpan="2">
                  <a:txBody>
                    <a:bodyPr/>
                    <a:lstStyle/>
                    <a:p>
                      <a:pPr>
                        <a:lnSpc>
                          <a:spcPct val="115000"/>
                        </a:lnSpc>
                        <a:spcAft>
                          <a:spcPts val="1000"/>
                        </a:spcAft>
                      </a:pPr>
                      <a:r>
                        <a:rPr lang="cs-CZ" sz="800">
                          <a:effectLst/>
                        </a:rPr>
                        <a:t>Podle bodu 3 písm. d)</a:t>
                      </a:r>
                      <a:endParaRPr lang="cs-CZ" sz="800">
                        <a:effectLst/>
                        <a:latin typeface="Calibri" panose="020F0502020204030204" pitchFamily="34" charset="0"/>
                        <a:ea typeface="Calibri" panose="020F0502020204030204" pitchFamily="34" charset="0"/>
                        <a:cs typeface="Times New Roman" panose="02020603050405020304" pitchFamily="18" charset="0"/>
                      </a:endParaRPr>
                    </a:p>
                  </a:txBody>
                  <a:tcPr marL="48294" marR="48294" marT="0" marB="0" anchor="ctr"/>
                </a:tc>
                <a:tc hMerge="1">
                  <a:txBody>
                    <a:bodyPr/>
                    <a:lstStyle/>
                    <a:p>
                      <a:endParaRPr lang="cs-CZ"/>
                    </a:p>
                  </a:txBody>
                  <a:tcPr/>
                </a:tc>
                <a:tc gridSpan="5">
                  <a:txBody>
                    <a:bodyPr/>
                    <a:lstStyle/>
                    <a:p>
                      <a:pPr marL="0" marR="0" lvl="0" indent="0" algn="l" defTabSz="457200" rtl="0" eaLnBrk="1" fontAlgn="auto" latinLnBrk="0" hangingPunct="1">
                        <a:lnSpc>
                          <a:spcPct val="115000"/>
                        </a:lnSpc>
                        <a:spcBef>
                          <a:spcPts val="0"/>
                        </a:spcBef>
                        <a:spcAft>
                          <a:spcPts val="1000"/>
                        </a:spcAft>
                        <a:buClrTx/>
                        <a:buSzTx/>
                        <a:buFontTx/>
                        <a:buNone/>
                        <a:tabLst/>
                        <a:defRPr/>
                      </a:pPr>
                      <a:r>
                        <a:rPr lang="cs-CZ" sz="800" b="1" dirty="0">
                          <a:effectLst/>
                        </a:rPr>
                        <a:t> </a:t>
                      </a:r>
                      <a:r>
                        <a:rPr lang="cs-CZ" sz="1100" b="1" kern="1200" dirty="0">
                          <a:solidFill>
                            <a:schemeClr val="dk1"/>
                          </a:solidFill>
                          <a:effectLst/>
                          <a:latin typeface="+mn-lt"/>
                          <a:ea typeface="+mn-ea"/>
                          <a:cs typeface="+mn-cs"/>
                        </a:rPr>
                        <a:t>počet poruch vzniklých cizím zaviněním na zařízení přenosové a distribuční soustavy, na kterém byly prováděny externí údržbové práce,</a:t>
                      </a:r>
                    </a:p>
                  </a:txBody>
                  <a:tcPr marL="48294" marR="48294" marT="0" marB="0" anchor="ct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a:lnSpc>
                          <a:spcPct val="115000"/>
                        </a:lnSpc>
                        <a:spcAft>
                          <a:spcPts val="1000"/>
                        </a:spcAft>
                      </a:pPr>
                      <a:r>
                        <a:rPr lang="cs-CZ" sz="800">
                          <a:effectLst/>
                        </a:rPr>
                        <a:t> </a:t>
                      </a:r>
                      <a:endParaRPr lang="cs-CZ" sz="800">
                        <a:effectLst/>
                        <a:latin typeface="Calibri" panose="020F0502020204030204" pitchFamily="34" charset="0"/>
                        <a:ea typeface="Calibri" panose="020F0502020204030204" pitchFamily="34" charset="0"/>
                        <a:cs typeface="Times New Roman" panose="02020603050405020304" pitchFamily="18" charset="0"/>
                      </a:endParaRPr>
                    </a:p>
                  </a:txBody>
                  <a:tcPr marL="48294" marR="48294" marT="0" marB="0"/>
                </a:tc>
                <a:extLst>
                  <a:ext uri="{0D108BD9-81ED-4DB2-BD59-A6C34878D82A}">
                    <a16:rowId xmlns:a16="http://schemas.microsoft.com/office/drawing/2014/main" val="3594116163"/>
                  </a:ext>
                </a:extLst>
              </a:tr>
              <a:tr h="1046029">
                <a:tc gridSpan="2">
                  <a:txBody>
                    <a:bodyPr/>
                    <a:lstStyle/>
                    <a:p>
                      <a:pPr>
                        <a:lnSpc>
                          <a:spcPct val="115000"/>
                        </a:lnSpc>
                        <a:spcAft>
                          <a:spcPts val="1000"/>
                        </a:spcAft>
                      </a:pPr>
                      <a:r>
                        <a:rPr lang="cs-CZ" sz="800">
                          <a:effectLst/>
                        </a:rPr>
                        <a:t> </a:t>
                      </a:r>
                      <a:endParaRPr lang="cs-CZ" sz="800">
                        <a:effectLst/>
                        <a:latin typeface="Calibri" panose="020F0502020204030204" pitchFamily="34" charset="0"/>
                        <a:ea typeface="Calibri" panose="020F0502020204030204" pitchFamily="34" charset="0"/>
                        <a:cs typeface="Times New Roman" panose="02020603050405020304" pitchFamily="18" charset="0"/>
                      </a:endParaRPr>
                    </a:p>
                  </a:txBody>
                  <a:tcPr marL="48294" marR="48294" marT="0" marB="0" anchor="ctr"/>
                </a:tc>
                <a:tc hMerge="1">
                  <a:txBody>
                    <a:bodyPr/>
                    <a:lstStyle/>
                    <a:p>
                      <a:endParaRPr lang="cs-CZ"/>
                    </a:p>
                  </a:txBody>
                  <a:tcPr/>
                </a:tc>
                <a:tc>
                  <a:txBody>
                    <a:bodyPr/>
                    <a:lstStyle/>
                    <a:p>
                      <a:pPr>
                        <a:lnSpc>
                          <a:spcPct val="115000"/>
                        </a:lnSpc>
                        <a:spcAft>
                          <a:spcPts val="1000"/>
                        </a:spcAft>
                      </a:pPr>
                      <a:r>
                        <a:rPr lang="cs-CZ" sz="800">
                          <a:effectLst/>
                        </a:rPr>
                        <a:t>Stáří zařízení do 10 let</a:t>
                      </a:r>
                      <a:endParaRPr lang="cs-CZ" sz="800">
                        <a:effectLst/>
                        <a:latin typeface="Calibri" panose="020F0502020204030204" pitchFamily="34" charset="0"/>
                        <a:ea typeface="Calibri" panose="020F0502020204030204" pitchFamily="34" charset="0"/>
                        <a:cs typeface="Times New Roman" panose="02020603050405020304" pitchFamily="18" charset="0"/>
                      </a:endParaRPr>
                    </a:p>
                  </a:txBody>
                  <a:tcPr marL="48294" marR="48294" marT="0" marB="0" anchor="ctr"/>
                </a:tc>
                <a:tc>
                  <a:txBody>
                    <a:bodyPr/>
                    <a:lstStyle/>
                    <a:p>
                      <a:pPr>
                        <a:lnSpc>
                          <a:spcPct val="115000"/>
                        </a:lnSpc>
                        <a:spcAft>
                          <a:spcPts val="1000"/>
                        </a:spcAft>
                      </a:pPr>
                      <a:r>
                        <a:rPr lang="cs-CZ" sz="800">
                          <a:effectLst/>
                        </a:rPr>
                        <a:t>Stáří zařízení od 10 let až 20 let</a:t>
                      </a:r>
                      <a:endParaRPr lang="cs-CZ" sz="800">
                        <a:effectLst/>
                        <a:latin typeface="Calibri" panose="020F0502020204030204" pitchFamily="34" charset="0"/>
                        <a:ea typeface="Calibri" panose="020F0502020204030204" pitchFamily="34" charset="0"/>
                        <a:cs typeface="Times New Roman" panose="02020603050405020304" pitchFamily="18" charset="0"/>
                      </a:endParaRPr>
                    </a:p>
                  </a:txBody>
                  <a:tcPr marL="48294" marR="48294" marT="0" marB="0" anchor="ctr"/>
                </a:tc>
                <a:tc>
                  <a:txBody>
                    <a:bodyPr/>
                    <a:lstStyle/>
                    <a:p>
                      <a:pPr>
                        <a:lnSpc>
                          <a:spcPct val="115000"/>
                        </a:lnSpc>
                        <a:spcAft>
                          <a:spcPts val="1000"/>
                        </a:spcAft>
                      </a:pPr>
                      <a:r>
                        <a:rPr lang="cs-CZ" sz="800" dirty="0">
                          <a:effectLst/>
                        </a:rPr>
                        <a:t>Stáří zařízení od 20 let až 30 let</a:t>
                      </a:r>
                      <a:endParaRPr lang="cs-CZ"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8294" marR="48294" marT="0" marB="0" anchor="ctr"/>
                </a:tc>
                <a:tc>
                  <a:txBody>
                    <a:bodyPr/>
                    <a:lstStyle/>
                    <a:p>
                      <a:pPr>
                        <a:lnSpc>
                          <a:spcPct val="115000"/>
                        </a:lnSpc>
                        <a:spcAft>
                          <a:spcPts val="1000"/>
                        </a:spcAft>
                      </a:pPr>
                      <a:r>
                        <a:rPr lang="cs-CZ" sz="800">
                          <a:effectLst/>
                        </a:rPr>
                        <a:t>Stáří zařízení více než 30 let</a:t>
                      </a:r>
                      <a:endParaRPr lang="cs-CZ" sz="800">
                        <a:effectLst/>
                        <a:latin typeface="Calibri" panose="020F0502020204030204" pitchFamily="34" charset="0"/>
                        <a:ea typeface="Calibri" panose="020F0502020204030204" pitchFamily="34" charset="0"/>
                        <a:cs typeface="Times New Roman" panose="02020603050405020304" pitchFamily="18" charset="0"/>
                      </a:endParaRPr>
                    </a:p>
                  </a:txBody>
                  <a:tcPr marL="48294" marR="48294" marT="0" marB="0" anchor="ctr"/>
                </a:tc>
                <a:tc>
                  <a:txBody>
                    <a:bodyPr/>
                    <a:lstStyle/>
                    <a:p>
                      <a:pPr>
                        <a:lnSpc>
                          <a:spcPct val="115000"/>
                        </a:lnSpc>
                        <a:spcAft>
                          <a:spcPts val="1000"/>
                        </a:spcAft>
                      </a:pPr>
                      <a:r>
                        <a:rPr lang="cs-CZ" sz="800" dirty="0">
                          <a:effectLst/>
                        </a:rPr>
                        <a:t>Stáří zařízení více než 40 let</a:t>
                      </a:r>
                      <a:endParaRPr lang="cs-CZ"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8294" marR="48294" marT="0" marB="0" anchor="ctr"/>
                </a:tc>
                <a:tc>
                  <a:txBody>
                    <a:bodyPr/>
                    <a:lstStyle/>
                    <a:p>
                      <a:pPr>
                        <a:lnSpc>
                          <a:spcPct val="115000"/>
                        </a:lnSpc>
                        <a:spcAft>
                          <a:spcPts val="1000"/>
                        </a:spcAft>
                      </a:pPr>
                      <a:r>
                        <a:rPr lang="cs-CZ" sz="800" dirty="0">
                          <a:effectLst/>
                        </a:rPr>
                        <a:t> </a:t>
                      </a:r>
                      <a:endParaRPr lang="cs-CZ"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8294" marR="48294" marT="0" marB="0"/>
                </a:tc>
                <a:extLst>
                  <a:ext uri="{0D108BD9-81ED-4DB2-BD59-A6C34878D82A}">
                    <a16:rowId xmlns:a16="http://schemas.microsoft.com/office/drawing/2014/main" val="3005889112"/>
                  </a:ext>
                </a:extLst>
              </a:tr>
              <a:tr h="442259">
                <a:tc gridSpan="2">
                  <a:txBody>
                    <a:bodyPr/>
                    <a:lstStyle/>
                    <a:p>
                      <a:pPr>
                        <a:lnSpc>
                          <a:spcPct val="115000"/>
                        </a:lnSpc>
                        <a:spcAft>
                          <a:spcPts val="1000"/>
                        </a:spcAft>
                      </a:pPr>
                      <a:r>
                        <a:rPr lang="cs-CZ" sz="800">
                          <a:effectLst/>
                        </a:rPr>
                        <a:t>Podle bodu 3 písm. e)</a:t>
                      </a:r>
                    </a:p>
                    <a:p>
                      <a:pPr>
                        <a:lnSpc>
                          <a:spcPct val="115000"/>
                        </a:lnSpc>
                        <a:spcAft>
                          <a:spcPts val="1000"/>
                        </a:spcAft>
                      </a:pPr>
                      <a:r>
                        <a:rPr lang="cs-CZ" sz="800">
                          <a:effectLst/>
                        </a:rPr>
                        <a:t> </a:t>
                      </a:r>
                      <a:endParaRPr lang="cs-CZ" sz="800">
                        <a:effectLst/>
                        <a:latin typeface="Calibri" panose="020F0502020204030204" pitchFamily="34" charset="0"/>
                        <a:ea typeface="Calibri" panose="020F0502020204030204" pitchFamily="34" charset="0"/>
                        <a:cs typeface="Times New Roman" panose="02020603050405020304" pitchFamily="18" charset="0"/>
                      </a:endParaRPr>
                    </a:p>
                  </a:txBody>
                  <a:tcPr marL="48294" marR="48294" marT="0" marB="0" anchor="ctr"/>
                </a:tc>
                <a:tc hMerge="1">
                  <a:txBody>
                    <a:bodyPr/>
                    <a:lstStyle/>
                    <a:p>
                      <a:endParaRPr lang="cs-CZ"/>
                    </a:p>
                  </a:txBody>
                  <a:tcPr/>
                </a:tc>
                <a:tc>
                  <a:txBody>
                    <a:bodyPr/>
                    <a:lstStyle/>
                    <a:p>
                      <a:pPr>
                        <a:lnSpc>
                          <a:spcPct val="115000"/>
                        </a:lnSpc>
                        <a:spcAft>
                          <a:spcPts val="1000"/>
                        </a:spcAft>
                      </a:pPr>
                      <a:r>
                        <a:rPr lang="cs-CZ" sz="1100" dirty="0">
                          <a:effectLst/>
                        </a:rPr>
                        <a:t> </a:t>
                      </a:r>
                      <a:r>
                        <a:rPr lang="cs-CZ" sz="1100" b="1" dirty="0">
                          <a:effectLst/>
                        </a:rPr>
                        <a:t>počet</a:t>
                      </a:r>
                      <a:endParaRPr lang="cs-CZ"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48294" marR="48294" marT="0" marB="0" anchor="ctr"/>
                </a:tc>
                <a:tc>
                  <a:txBody>
                    <a:bodyPr/>
                    <a:lstStyle/>
                    <a:p>
                      <a:pPr>
                        <a:lnSpc>
                          <a:spcPct val="115000"/>
                        </a:lnSpc>
                        <a:spcAft>
                          <a:spcPts val="1000"/>
                        </a:spcAft>
                      </a:pPr>
                      <a:r>
                        <a:rPr lang="cs-CZ" sz="800">
                          <a:effectLst/>
                        </a:rPr>
                        <a:t> </a:t>
                      </a:r>
                      <a:endParaRPr lang="cs-CZ" sz="800">
                        <a:effectLst/>
                        <a:latin typeface="Calibri" panose="020F0502020204030204" pitchFamily="34" charset="0"/>
                        <a:ea typeface="Calibri" panose="020F0502020204030204" pitchFamily="34" charset="0"/>
                        <a:cs typeface="Times New Roman" panose="02020603050405020304" pitchFamily="18" charset="0"/>
                      </a:endParaRPr>
                    </a:p>
                  </a:txBody>
                  <a:tcPr marL="48294" marR="48294" marT="0" marB="0" anchor="ctr"/>
                </a:tc>
                <a:tc>
                  <a:txBody>
                    <a:bodyPr/>
                    <a:lstStyle/>
                    <a:p>
                      <a:pPr>
                        <a:lnSpc>
                          <a:spcPct val="115000"/>
                        </a:lnSpc>
                        <a:spcAft>
                          <a:spcPts val="1000"/>
                        </a:spcAft>
                      </a:pPr>
                      <a:r>
                        <a:rPr lang="cs-CZ" sz="800">
                          <a:effectLst/>
                        </a:rPr>
                        <a:t> </a:t>
                      </a:r>
                      <a:endParaRPr lang="cs-CZ" sz="800">
                        <a:effectLst/>
                        <a:latin typeface="Calibri" panose="020F0502020204030204" pitchFamily="34" charset="0"/>
                        <a:ea typeface="Calibri" panose="020F0502020204030204" pitchFamily="34" charset="0"/>
                        <a:cs typeface="Times New Roman" panose="02020603050405020304" pitchFamily="18" charset="0"/>
                      </a:endParaRPr>
                    </a:p>
                  </a:txBody>
                  <a:tcPr marL="48294" marR="48294" marT="0" marB="0" anchor="ctr"/>
                </a:tc>
                <a:tc>
                  <a:txBody>
                    <a:bodyPr/>
                    <a:lstStyle/>
                    <a:p>
                      <a:pPr>
                        <a:lnSpc>
                          <a:spcPct val="115000"/>
                        </a:lnSpc>
                        <a:spcAft>
                          <a:spcPts val="1000"/>
                        </a:spcAft>
                      </a:pPr>
                      <a:r>
                        <a:rPr lang="cs-CZ" sz="800">
                          <a:effectLst/>
                        </a:rPr>
                        <a:t> </a:t>
                      </a:r>
                      <a:endParaRPr lang="cs-CZ" sz="800">
                        <a:effectLst/>
                        <a:latin typeface="Calibri" panose="020F0502020204030204" pitchFamily="34" charset="0"/>
                        <a:ea typeface="Calibri" panose="020F0502020204030204" pitchFamily="34" charset="0"/>
                        <a:cs typeface="Times New Roman" panose="02020603050405020304" pitchFamily="18" charset="0"/>
                      </a:endParaRPr>
                    </a:p>
                  </a:txBody>
                  <a:tcPr marL="48294" marR="48294" marT="0" marB="0" anchor="ctr"/>
                </a:tc>
                <a:tc>
                  <a:txBody>
                    <a:bodyPr/>
                    <a:lstStyle/>
                    <a:p>
                      <a:pPr>
                        <a:lnSpc>
                          <a:spcPct val="115000"/>
                        </a:lnSpc>
                        <a:spcAft>
                          <a:spcPts val="1000"/>
                        </a:spcAft>
                      </a:pPr>
                      <a:r>
                        <a:rPr lang="cs-CZ" sz="800" dirty="0">
                          <a:effectLst/>
                        </a:rPr>
                        <a:t> </a:t>
                      </a:r>
                      <a:endParaRPr lang="cs-CZ"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8294" marR="48294" marT="0" marB="0" anchor="ctr"/>
                </a:tc>
                <a:tc>
                  <a:txBody>
                    <a:bodyPr/>
                    <a:lstStyle/>
                    <a:p>
                      <a:pPr>
                        <a:lnSpc>
                          <a:spcPct val="115000"/>
                        </a:lnSpc>
                        <a:spcAft>
                          <a:spcPts val="1000"/>
                        </a:spcAft>
                      </a:pPr>
                      <a:r>
                        <a:rPr lang="cs-CZ" sz="800">
                          <a:effectLst/>
                        </a:rPr>
                        <a:t> </a:t>
                      </a:r>
                      <a:endParaRPr lang="cs-CZ" sz="800">
                        <a:effectLst/>
                        <a:latin typeface="Calibri" panose="020F0502020204030204" pitchFamily="34" charset="0"/>
                        <a:ea typeface="Calibri" panose="020F0502020204030204" pitchFamily="34" charset="0"/>
                        <a:cs typeface="Times New Roman" panose="02020603050405020304" pitchFamily="18" charset="0"/>
                      </a:endParaRPr>
                    </a:p>
                  </a:txBody>
                  <a:tcPr marL="48294" marR="48294" marT="0" marB="0"/>
                </a:tc>
                <a:extLst>
                  <a:ext uri="{0D108BD9-81ED-4DB2-BD59-A6C34878D82A}">
                    <a16:rowId xmlns:a16="http://schemas.microsoft.com/office/drawing/2014/main" val="2034566265"/>
                  </a:ext>
                </a:extLst>
              </a:tr>
              <a:tr h="514612">
                <a:tc gridSpan="2">
                  <a:txBody>
                    <a:bodyPr/>
                    <a:lstStyle/>
                    <a:p>
                      <a:pPr>
                        <a:lnSpc>
                          <a:spcPct val="115000"/>
                        </a:lnSpc>
                        <a:spcAft>
                          <a:spcPts val="1000"/>
                        </a:spcAft>
                      </a:pPr>
                      <a:r>
                        <a:rPr lang="cs-CZ" sz="800">
                          <a:effectLst/>
                        </a:rPr>
                        <a:t>Počet transformátorů (v kusech)</a:t>
                      </a:r>
                      <a:endParaRPr lang="cs-CZ" sz="800">
                        <a:effectLst/>
                        <a:latin typeface="Calibri" panose="020F0502020204030204" pitchFamily="34" charset="0"/>
                        <a:ea typeface="Calibri" panose="020F0502020204030204" pitchFamily="34" charset="0"/>
                        <a:cs typeface="Times New Roman" panose="02020603050405020304" pitchFamily="18" charset="0"/>
                      </a:endParaRPr>
                    </a:p>
                  </a:txBody>
                  <a:tcPr marL="48294" marR="48294" marT="0" marB="0" anchor="ctr"/>
                </a:tc>
                <a:tc hMerge="1">
                  <a:txBody>
                    <a:bodyPr/>
                    <a:lstStyle/>
                    <a:p>
                      <a:endParaRPr lang="cs-CZ"/>
                    </a:p>
                  </a:txBody>
                  <a:tcPr/>
                </a:tc>
                <a:tc>
                  <a:txBody>
                    <a:bodyPr/>
                    <a:lstStyle/>
                    <a:p>
                      <a:pPr>
                        <a:lnSpc>
                          <a:spcPct val="115000"/>
                        </a:lnSpc>
                        <a:spcAft>
                          <a:spcPts val="1000"/>
                        </a:spcAft>
                      </a:pPr>
                      <a:r>
                        <a:rPr lang="cs-CZ" sz="800" dirty="0">
                          <a:effectLst/>
                        </a:rPr>
                        <a:t> </a:t>
                      </a:r>
                      <a:endParaRPr lang="cs-CZ"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8294" marR="48294" marT="0" marB="0" anchor="ctr"/>
                </a:tc>
                <a:tc>
                  <a:txBody>
                    <a:bodyPr/>
                    <a:lstStyle/>
                    <a:p>
                      <a:pPr>
                        <a:lnSpc>
                          <a:spcPct val="115000"/>
                        </a:lnSpc>
                        <a:spcAft>
                          <a:spcPts val="1000"/>
                        </a:spcAft>
                      </a:pPr>
                      <a:r>
                        <a:rPr lang="cs-CZ" sz="800">
                          <a:effectLst/>
                        </a:rPr>
                        <a:t> </a:t>
                      </a:r>
                      <a:endParaRPr lang="cs-CZ" sz="800">
                        <a:effectLst/>
                        <a:latin typeface="Calibri" panose="020F0502020204030204" pitchFamily="34" charset="0"/>
                        <a:ea typeface="Calibri" panose="020F0502020204030204" pitchFamily="34" charset="0"/>
                        <a:cs typeface="Times New Roman" panose="02020603050405020304" pitchFamily="18" charset="0"/>
                      </a:endParaRPr>
                    </a:p>
                  </a:txBody>
                  <a:tcPr marL="48294" marR="48294" marT="0" marB="0" anchor="ctr"/>
                </a:tc>
                <a:tc>
                  <a:txBody>
                    <a:bodyPr/>
                    <a:lstStyle/>
                    <a:p>
                      <a:pPr>
                        <a:lnSpc>
                          <a:spcPct val="115000"/>
                        </a:lnSpc>
                        <a:spcAft>
                          <a:spcPts val="1000"/>
                        </a:spcAft>
                      </a:pPr>
                      <a:r>
                        <a:rPr lang="cs-CZ" sz="800">
                          <a:effectLst/>
                        </a:rPr>
                        <a:t> </a:t>
                      </a:r>
                      <a:endParaRPr lang="cs-CZ" sz="800">
                        <a:effectLst/>
                        <a:latin typeface="Calibri" panose="020F0502020204030204" pitchFamily="34" charset="0"/>
                        <a:ea typeface="Calibri" panose="020F0502020204030204" pitchFamily="34" charset="0"/>
                        <a:cs typeface="Times New Roman" panose="02020603050405020304" pitchFamily="18" charset="0"/>
                      </a:endParaRPr>
                    </a:p>
                  </a:txBody>
                  <a:tcPr marL="48294" marR="48294" marT="0" marB="0" anchor="ctr"/>
                </a:tc>
                <a:tc>
                  <a:txBody>
                    <a:bodyPr/>
                    <a:lstStyle/>
                    <a:p>
                      <a:pPr>
                        <a:lnSpc>
                          <a:spcPct val="115000"/>
                        </a:lnSpc>
                        <a:spcAft>
                          <a:spcPts val="1000"/>
                        </a:spcAft>
                      </a:pPr>
                      <a:r>
                        <a:rPr lang="cs-CZ" sz="800">
                          <a:effectLst/>
                        </a:rPr>
                        <a:t> </a:t>
                      </a:r>
                      <a:endParaRPr lang="cs-CZ" sz="800">
                        <a:effectLst/>
                        <a:latin typeface="Calibri" panose="020F0502020204030204" pitchFamily="34" charset="0"/>
                        <a:ea typeface="Calibri" panose="020F0502020204030204" pitchFamily="34" charset="0"/>
                        <a:cs typeface="Times New Roman" panose="02020603050405020304" pitchFamily="18" charset="0"/>
                      </a:endParaRPr>
                    </a:p>
                  </a:txBody>
                  <a:tcPr marL="48294" marR="48294" marT="0" marB="0" anchor="ctr"/>
                </a:tc>
                <a:tc>
                  <a:txBody>
                    <a:bodyPr/>
                    <a:lstStyle/>
                    <a:p>
                      <a:pPr>
                        <a:lnSpc>
                          <a:spcPct val="115000"/>
                        </a:lnSpc>
                        <a:spcAft>
                          <a:spcPts val="1000"/>
                        </a:spcAft>
                      </a:pPr>
                      <a:r>
                        <a:rPr lang="cs-CZ" sz="800">
                          <a:effectLst/>
                        </a:rPr>
                        <a:t> </a:t>
                      </a:r>
                      <a:endParaRPr lang="cs-CZ" sz="800">
                        <a:effectLst/>
                        <a:latin typeface="Calibri" panose="020F0502020204030204" pitchFamily="34" charset="0"/>
                        <a:ea typeface="Calibri" panose="020F0502020204030204" pitchFamily="34" charset="0"/>
                        <a:cs typeface="Times New Roman" panose="02020603050405020304" pitchFamily="18" charset="0"/>
                      </a:endParaRPr>
                    </a:p>
                  </a:txBody>
                  <a:tcPr marL="48294" marR="48294" marT="0" marB="0" anchor="ctr"/>
                </a:tc>
                <a:tc>
                  <a:txBody>
                    <a:bodyPr/>
                    <a:lstStyle/>
                    <a:p>
                      <a:pPr>
                        <a:lnSpc>
                          <a:spcPct val="115000"/>
                        </a:lnSpc>
                        <a:spcAft>
                          <a:spcPts val="1000"/>
                        </a:spcAft>
                      </a:pPr>
                      <a:r>
                        <a:rPr lang="cs-CZ" sz="800">
                          <a:effectLst/>
                        </a:rPr>
                        <a:t> </a:t>
                      </a:r>
                      <a:endParaRPr lang="cs-CZ" sz="800">
                        <a:effectLst/>
                        <a:latin typeface="Calibri" panose="020F0502020204030204" pitchFamily="34" charset="0"/>
                        <a:ea typeface="Calibri" panose="020F0502020204030204" pitchFamily="34" charset="0"/>
                        <a:cs typeface="Times New Roman" panose="02020603050405020304" pitchFamily="18" charset="0"/>
                      </a:endParaRPr>
                    </a:p>
                  </a:txBody>
                  <a:tcPr marL="48294" marR="48294" marT="0" marB="0"/>
                </a:tc>
                <a:extLst>
                  <a:ext uri="{0D108BD9-81ED-4DB2-BD59-A6C34878D82A}">
                    <a16:rowId xmlns:a16="http://schemas.microsoft.com/office/drawing/2014/main" val="2140253605"/>
                  </a:ext>
                </a:extLst>
              </a:tr>
              <a:tr h="256641">
                <a:tc gridSpan="2">
                  <a:txBody>
                    <a:bodyPr/>
                    <a:lstStyle/>
                    <a:p>
                      <a:pPr>
                        <a:lnSpc>
                          <a:spcPct val="115000"/>
                        </a:lnSpc>
                        <a:spcAft>
                          <a:spcPts val="1000"/>
                        </a:spcAft>
                      </a:pPr>
                      <a:r>
                        <a:rPr lang="cs-CZ" sz="800">
                          <a:effectLst/>
                        </a:rPr>
                        <a:t>Počet tlumivek (v kusech)</a:t>
                      </a:r>
                      <a:endParaRPr lang="cs-CZ" sz="800">
                        <a:effectLst/>
                        <a:latin typeface="Calibri" panose="020F0502020204030204" pitchFamily="34" charset="0"/>
                        <a:ea typeface="Calibri" panose="020F0502020204030204" pitchFamily="34" charset="0"/>
                        <a:cs typeface="Times New Roman" panose="02020603050405020304" pitchFamily="18" charset="0"/>
                      </a:endParaRPr>
                    </a:p>
                  </a:txBody>
                  <a:tcPr marL="48294" marR="48294" marT="0" marB="0" anchor="ctr"/>
                </a:tc>
                <a:tc hMerge="1">
                  <a:txBody>
                    <a:bodyPr/>
                    <a:lstStyle/>
                    <a:p>
                      <a:endParaRPr lang="cs-CZ"/>
                    </a:p>
                  </a:txBody>
                  <a:tcPr/>
                </a:tc>
                <a:tc>
                  <a:txBody>
                    <a:bodyPr/>
                    <a:lstStyle/>
                    <a:p>
                      <a:pPr>
                        <a:lnSpc>
                          <a:spcPct val="115000"/>
                        </a:lnSpc>
                        <a:spcAft>
                          <a:spcPts val="1000"/>
                        </a:spcAft>
                      </a:pPr>
                      <a:r>
                        <a:rPr lang="cs-CZ" sz="800">
                          <a:effectLst/>
                        </a:rPr>
                        <a:t> </a:t>
                      </a:r>
                      <a:endParaRPr lang="cs-CZ" sz="800">
                        <a:effectLst/>
                        <a:latin typeface="Calibri" panose="020F0502020204030204" pitchFamily="34" charset="0"/>
                        <a:ea typeface="Calibri" panose="020F0502020204030204" pitchFamily="34" charset="0"/>
                        <a:cs typeface="Times New Roman" panose="02020603050405020304" pitchFamily="18" charset="0"/>
                      </a:endParaRPr>
                    </a:p>
                  </a:txBody>
                  <a:tcPr marL="48294" marR="48294" marT="0" marB="0" anchor="ctr"/>
                </a:tc>
                <a:tc>
                  <a:txBody>
                    <a:bodyPr/>
                    <a:lstStyle/>
                    <a:p>
                      <a:pPr>
                        <a:lnSpc>
                          <a:spcPct val="115000"/>
                        </a:lnSpc>
                        <a:spcAft>
                          <a:spcPts val="1000"/>
                        </a:spcAft>
                      </a:pPr>
                      <a:r>
                        <a:rPr lang="cs-CZ" sz="800">
                          <a:effectLst/>
                        </a:rPr>
                        <a:t> </a:t>
                      </a:r>
                      <a:endParaRPr lang="cs-CZ" sz="800">
                        <a:effectLst/>
                        <a:latin typeface="Calibri" panose="020F0502020204030204" pitchFamily="34" charset="0"/>
                        <a:ea typeface="Calibri" panose="020F0502020204030204" pitchFamily="34" charset="0"/>
                        <a:cs typeface="Times New Roman" panose="02020603050405020304" pitchFamily="18" charset="0"/>
                      </a:endParaRPr>
                    </a:p>
                  </a:txBody>
                  <a:tcPr marL="48294" marR="48294" marT="0" marB="0" anchor="ctr"/>
                </a:tc>
                <a:tc>
                  <a:txBody>
                    <a:bodyPr/>
                    <a:lstStyle/>
                    <a:p>
                      <a:pPr>
                        <a:lnSpc>
                          <a:spcPct val="115000"/>
                        </a:lnSpc>
                        <a:spcAft>
                          <a:spcPts val="1000"/>
                        </a:spcAft>
                      </a:pPr>
                      <a:r>
                        <a:rPr lang="cs-CZ" sz="800">
                          <a:effectLst/>
                        </a:rPr>
                        <a:t> </a:t>
                      </a:r>
                      <a:endParaRPr lang="cs-CZ" sz="800">
                        <a:effectLst/>
                        <a:latin typeface="Calibri" panose="020F0502020204030204" pitchFamily="34" charset="0"/>
                        <a:ea typeface="Calibri" panose="020F0502020204030204" pitchFamily="34" charset="0"/>
                        <a:cs typeface="Times New Roman" panose="02020603050405020304" pitchFamily="18" charset="0"/>
                      </a:endParaRPr>
                    </a:p>
                  </a:txBody>
                  <a:tcPr marL="48294" marR="48294" marT="0" marB="0" anchor="ctr"/>
                </a:tc>
                <a:tc>
                  <a:txBody>
                    <a:bodyPr/>
                    <a:lstStyle/>
                    <a:p>
                      <a:pPr>
                        <a:lnSpc>
                          <a:spcPct val="115000"/>
                        </a:lnSpc>
                        <a:spcAft>
                          <a:spcPts val="1000"/>
                        </a:spcAft>
                      </a:pPr>
                      <a:r>
                        <a:rPr lang="cs-CZ" sz="800">
                          <a:effectLst/>
                        </a:rPr>
                        <a:t> </a:t>
                      </a:r>
                      <a:endParaRPr lang="cs-CZ" sz="800">
                        <a:effectLst/>
                        <a:latin typeface="Calibri" panose="020F0502020204030204" pitchFamily="34" charset="0"/>
                        <a:ea typeface="Calibri" panose="020F0502020204030204" pitchFamily="34" charset="0"/>
                        <a:cs typeface="Times New Roman" panose="02020603050405020304" pitchFamily="18" charset="0"/>
                      </a:endParaRPr>
                    </a:p>
                  </a:txBody>
                  <a:tcPr marL="48294" marR="48294" marT="0" marB="0" anchor="ctr"/>
                </a:tc>
                <a:tc>
                  <a:txBody>
                    <a:bodyPr/>
                    <a:lstStyle/>
                    <a:p>
                      <a:pPr>
                        <a:lnSpc>
                          <a:spcPct val="115000"/>
                        </a:lnSpc>
                        <a:spcAft>
                          <a:spcPts val="1000"/>
                        </a:spcAft>
                      </a:pPr>
                      <a:r>
                        <a:rPr lang="cs-CZ" sz="800">
                          <a:effectLst/>
                        </a:rPr>
                        <a:t> </a:t>
                      </a:r>
                      <a:endParaRPr lang="cs-CZ" sz="800">
                        <a:effectLst/>
                        <a:latin typeface="Calibri" panose="020F0502020204030204" pitchFamily="34" charset="0"/>
                        <a:ea typeface="Calibri" panose="020F0502020204030204" pitchFamily="34" charset="0"/>
                        <a:cs typeface="Times New Roman" panose="02020603050405020304" pitchFamily="18" charset="0"/>
                      </a:endParaRPr>
                    </a:p>
                  </a:txBody>
                  <a:tcPr marL="48294" marR="48294" marT="0" marB="0" anchor="ctr"/>
                </a:tc>
                <a:tc>
                  <a:txBody>
                    <a:bodyPr/>
                    <a:lstStyle/>
                    <a:p>
                      <a:pPr>
                        <a:lnSpc>
                          <a:spcPct val="115000"/>
                        </a:lnSpc>
                        <a:spcAft>
                          <a:spcPts val="1000"/>
                        </a:spcAft>
                      </a:pPr>
                      <a:r>
                        <a:rPr lang="cs-CZ" sz="800">
                          <a:effectLst/>
                        </a:rPr>
                        <a:t> </a:t>
                      </a:r>
                      <a:endParaRPr lang="cs-CZ" sz="800">
                        <a:effectLst/>
                        <a:latin typeface="Calibri" panose="020F0502020204030204" pitchFamily="34" charset="0"/>
                        <a:ea typeface="Calibri" panose="020F0502020204030204" pitchFamily="34" charset="0"/>
                        <a:cs typeface="Times New Roman" panose="02020603050405020304" pitchFamily="18" charset="0"/>
                      </a:endParaRPr>
                    </a:p>
                  </a:txBody>
                  <a:tcPr marL="48294" marR="48294" marT="0" marB="0"/>
                </a:tc>
                <a:extLst>
                  <a:ext uri="{0D108BD9-81ED-4DB2-BD59-A6C34878D82A}">
                    <a16:rowId xmlns:a16="http://schemas.microsoft.com/office/drawing/2014/main" val="2383527342"/>
                  </a:ext>
                </a:extLst>
              </a:tr>
              <a:tr h="256641">
                <a:tc gridSpan="2">
                  <a:txBody>
                    <a:bodyPr/>
                    <a:lstStyle/>
                    <a:p>
                      <a:pPr>
                        <a:lnSpc>
                          <a:spcPct val="115000"/>
                        </a:lnSpc>
                        <a:spcAft>
                          <a:spcPts val="1000"/>
                        </a:spcAft>
                      </a:pPr>
                      <a:r>
                        <a:rPr lang="cs-CZ" sz="800">
                          <a:effectLst/>
                        </a:rPr>
                        <a:t>Podle bodu 3 písm. f):</a:t>
                      </a:r>
                      <a:endParaRPr lang="cs-CZ" sz="800">
                        <a:effectLst/>
                        <a:latin typeface="Calibri" panose="020F0502020204030204" pitchFamily="34" charset="0"/>
                        <a:ea typeface="Calibri" panose="020F0502020204030204" pitchFamily="34" charset="0"/>
                        <a:cs typeface="Times New Roman" panose="02020603050405020304" pitchFamily="18" charset="0"/>
                      </a:endParaRPr>
                    </a:p>
                  </a:txBody>
                  <a:tcPr marL="48294" marR="48294" marT="0" marB="0" anchor="ctr"/>
                </a:tc>
                <a:tc hMerge="1">
                  <a:txBody>
                    <a:bodyPr/>
                    <a:lstStyle/>
                    <a:p>
                      <a:endParaRPr lang="cs-CZ"/>
                    </a:p>
                  </a:txBody>
                  <a:tcPr/>
                </a:tc>
                <a:tc>
                  <a:txBody>
                    <a:bodyPr/>
                    <a:lstStyle/>
                    <a:p>
                      <a:pPr>
                        <a:lnSpc>
                          <a:spcPct val="115000"/>
                        </a:lnSpc>
                        <a:spcAft>
                          <a:spcPts val="1000"/>
                        </a:spcAft>
                      </a:pPr>
                      <a:r>
                        <a:rPr lang="cs-CZ" sz="800" dirty="0">
                          <a:effectLst/>
                        </a:rPr>
                        <a:t> </a:t>
                      </a:r>
                      <a:r>
                        <a:rPr lang="cs-CZ" sz="800" b="1" dirty="0">
                          <a:effectLst/>
                        </a:rPr>
                        <a:t>počet</a:t>
                      </a:r>
                      <a:endParaRPr lang="cs-CZ"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8294" marR="48294" marT="0" marB="0" anchor="ctr"/>
                </a:tc>
                <a:tc>
                  <a:txBody>
                    <a:bodyPr/>
                    <a:lstStyle/>
                    <a:p>
                      <a:pPr>
                        <a:lnSpc>
                          <a:spcPct val="115000"/>
                        </a:lnSpc>
                        <a:spcAft>
                          <a:spcPts val="1000"/>
                        </a:spcAft>
                      </a:pPr>
                      <a:r>
                        <a:rPr lang="cs-CZ" sz="800">
                          <a:effectLst/>
                        </a:rPr>
                        <a:t> </a:t>
                      </a:r>
                      <a:endParaRPr lang="cs-CZ" sz="800">
                        <a:effectLst/>
                        <a:latin typeface="Calibri" panose="020F0502020204030204" pitchFamily="34" charset="0"/>
                        <a:ea typeface="Calibri" panose="020F0502020204030204" pitchFamily="34" charset="0"/>
                        <a:cs typeface="Times New Roman" panose="02020603050405020304" pitchFamily="18" charset="0"/>
                      </a:endParaRPr>
                    </a:p>
                  </a:txBody>
                  <a:tcPr marL="48294" marR="48294" marT="0" marB="0" anchor="ctr"/>
                </a:tc>
                <a:tc>
                  <a:txBody>
                    <a:bodyPr/>
                    <a:lstStyle/>
                    <a:p>
                      <a:pPr>
                        <a:lnSpc>
                          <a:spcPct val="115000"/>
                        </a:lnSpc>
                        <a:spcAft>
                          <a:spcPts val="1000"/>
                        </a:spcAft>
                      </a:pPr>
                      <a:r>
                        <a:rPr lang="cs-CZ" sz="800">
                          <a:effectLst/>
                        </a:rPr>
                        <a:t> </a:t>
                      </a:r>
                      <a:endParaRPr lang="cs-CZ" sz="800">
                        <a:effectLst/>
                        <a:latin typeface="Calibri" panose="020F0502020204030204" pitchFamily="34" charset="0"/>
                        <a:ea typeface="Calibri" panose="020F0502020204030204" pitchFamily="34" charset="0"/>
                        <a:cs typeface="Times New Roman" panose="02020603050405020304" pitchFamily="18" charset="0"/>
                      </a:endParaRPr>
                    </a:p>
                  </a:txBody>
                  <a:tcPr marL="48294" marR="48294" marT="0" marB="0" anchor="ctr"/>
                </a:tc>
                <a:tc>
                  <a:txBody>
                    <a:bodyPr/>
                    <a:lstStyle/>
                    <a:p>
                      <a:pPr>
                        <a:lnSpc>
                          <a:spcPct val="115000"/>
                        </a:lnSpc>
                        <a:spcAft>
                          <a:spcPts val="1000"/>
                        </a:spcAft>
                      </a:pPr>
                      <a:r>
                        <a:rPr lang="cs-CZ" sz="800">
                          <a:effectLst/>
                        </a:rPr>
                        <a:t> </a:t>
                      </a:r>
                      <a:endParaRPr lang="cs-CZ" sz="800">
                        <a:effectLst/>
                        <a:latin typeface="Calibri" panose="020F0502020204030204" pitchFamily="34" charset="0"/>
                        <a:ea typeface="Calibri" panose="020F0502020204030204" pitchFamily="34" charset="0"/>
                        <a:cs typeface="Times New Roman" panose="02020603050405020304" pitchFamily="18" charset="0"/>
                      </a:endParaRPr>
                    </a:p>
                  </a:txBody>
                  <a:tcPr marL="48294" marR="48294" marT="0" marB="0" anchor="ctr"/>
                </a:tc>
                <a:tc>
                  <a:txBody>
                    <a:bodyPr/>
                    <a:lstStyle/>
                    <a:p>
                      <a:pPr>
                        <a:lnSpc>
                          <a:spcPct val="115000"/>
                        </a:lnSpc>
                        <a:spcAft>
                          <a:spcPts val="1000"/>
                        </a:spcAft>
                      </a:pPr>
                      <a:r>
                        <a:rPr lang="cs-CZ" sz="800">
                          <a:effectLst/>
                        </a:rPr>
                        <a:t> </a:t>
                      </a:r>
                      <a:endParaRPr lang="cs-CZ" sz="800">
                        <a:effectLst/>
                        <a:latin typeface="Calibri" panose="020F0502020204030204" pitchFamily="34" charset="0"/>
                        <a:ea typeface="Calibri" panose="020F0502020204030204" pitchFamily="34" charset="0"/>
                        <a:cs typeface="Times New Roman" panose="02020603050405020304" pitchFamily="18" charset="0"/>
                      </a:endParaRPr>
                    </a:p>
                  </a:txBody>
                  <a:tcPr marL="48294" marR="48294" marT="0" marB="0" anchor="ctr"/>
                </a:tc>
                <a:tc>
                  <a:txBody>
                    <a:bodyPr/>
                    <a:lstStyle/>
                    <a:p>
                      <a:pPr>
                        <a:lnSpc>
                          <a:spcPct val="115000"/>
                        </a:lnSpc>
                        <a:spcAft>
                          <a:spcPts val="1000"/>
                        </a:spcAft>
                      </a:pPr>
                      <a:r>
                        <a:rPr lang="cs-CZ" sz="800">
                          <a:effectLst/>
                        </a:rPr>
                        <a:t> </a:t>
                      </a:r>
                      <a:endParaRPr lang="cs-CZ" sz="800">
                        <a:effectLst/>
                        <a:latin typeface="Calibri" panose="020F0502020204030204" pitchFamily="34" charset="0"/>
                        <a:ea typeface="Calibri" panose="020F0502020204030204" pitchFamily="34" charset="0"/>
                        <a:cs typeface="Times New Roman" panose="02020603050405020304" pitchFamily="18" charset="0"/>
                      </a:endParaRPr>
                    </a:p>
                  </a:txBody>
                  <a:tcPr marL="48294" marR="48294" marT="0" marB="0"/>
                </a:tc>
                <a:extLst>
                  <a:ext uri="{0D108BD9-81ED-4DB2-BD59-A6C34878D82A}">
                    <a16:rowId xmlns:a16="http://schemas.microsoft.com/office/drawing/2014/main" val="1481450250"/>
                  </a:ext>
                </a:extLst>
              </a:tr>
              <a:tr h="514612">
                <a:tc gridSpan="2">
                  <a:txBody>
                    <a:bodyPr/>
                    <a:lstStyle/>
                    <a:p>
                      <a:pPr>
                        <a:lnSpc>
                          <a:spcPct val="115000"/>
                        </a:lnSpc>
                        <a:spcAft>
                          <a:spcPts val="1000"/>
                        </a:spcAft>
                      </a:pPr>
                      <a:r>
                        <a:rPr lang="cs-CZ" sz="800">
                          <a:effectLst/>
                        </a:rPr>
                        <a:t>Počet spínacích zařízení (v kusech)</a:t>
                      </a:r>
                      <a:endParaRPr lang="cs-CZ" sz="800">
                        <a:effectLst/>
                        <a:latin typeface="Calibri" panose="020F0502020204030204" pitchFamily="34" charset="0"/>
                        <a:ea typeface="Calibri" panose="020F0502020204030204" pitchFamily="34" charset="0"/>
                        <a:cs typeface="Times New Roman" panose="02020603050405020304" pitchFamily="18" charset="0"/>
                      </a:endParaRPr>
                    </a:p>
                  </a:txBody>
                  <a:tcPr marL="48294" marR="48294" marT="0" marB="0" anchor="ctr"/>
                </a:tc>
                <a:tc hMerge="1">
                  <a:txBody>
                    <a:bodyPr/>
                    <a:lstStyle/>
                    <a:p>
                      <a:endParaRPr lang="cs-CZ"/>
                    </a:p>
                  </a:txBody>
                  <a:tcPr/>
                </a:tc>
                <a:tc>
                  <a:txBody>
                    <a:bodyPr/>
                    <a:lstStyle/>
                    <a:p>
                      <a:pPr>
                        <a:lnSpc>
                          <a:spcPct val="115000"/>
                        </a:lnSpc>
                        <a:spcAft>
                          <a:spcPts val="1000"/>
                        </a:spcAft>
                      </a:pPr>
                      <a:r>
                        <a:rPr lang="cs-CZ" sz="800" dirty="0">
                          <a:effectLst/>
                        </a:rPr>
                        <a:t> </a:t>
                      </a:r>
                      <a:endParaRPr lang="cs-CZ"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8294" marR="48294" marT="0" marB="0" anchor="ctr"/>
                </a:tc>
                <a:tc>
                  <a:txBody>
                    <a:bodyPr/>
                    <a:lstStyle/>
                    <a:p>
                      <a:pPr>
                        <a:lnSpc>
                          <a:spcPct val="115000"/>
                        </a:lnSpc>
                        <a:spcAft>
                          <a:spcPts val="1000"/>
                        </a:spcAft>
                      </a:pPr>
                      <a:r>
                        <a:rPr lang="cs-CZ" sz="800">
                          <a:effectLst/>
                        </a:rPr>
                        <a:t> </a:t>
                      </a:r>
                      <a:endParaRPr lang="cs-CZ" sz="800">
                        <a:effectLst/>
                        <a:latin typeface="Calibri" panose="020F0502020204030204" pitchFamily="34" charset="0"/>
                        <a:ea typeface="Calibri" panose="020F0502020204030204" pitchFamily="34" charset="0"/>
                        <a:cs typeface="Times New Roman" panose="02020603050405020304" pitchFamily="18" charset="0"/>
                      </a:endParaRPr>
                    </a:p>
                  </a:txBody>
                  <a:tcPr marL="48294" marR="48294" marT="0" marB="0" anchor="ctr"/>
                </a:tc>
                <a:tc>
                  <a:txBody>
                    <a:bodyPr/>
                    <a:lstStyle/>
                    <a:p>
                      <a:pPr>
                        <a:lnSpc>
                          <a:spcPct val="115000"/>
                        </a:lnSpc>
                        <a:spcAft>
                          <a:spcPts val="1000"/>
                        </a:spcAft>
                      </a:pPr>
                      <a:r>
                        <a:rPr lang="cs-CZ" sz="800" dirty="0">
                          <a:effectLst/>
                        </a:rPr>
                        <a:t> </a:t>
                      </a:r>
                      <a:endParaRPr lang="cs-CZ"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8294" marR="48294" marT="0" marB="0" anchor="ctr"/>
                </a:tc>
                <a:tc>
                  <a:txBody>
                    <a:bodyPr/>
                    <a:lstStyle/>
                    <a:p>
                      <a:pPr>
                        <a:lnSpc>
                          <a:spcPct val="115000"/>
                        </a:lnSpc>
                        <a:spcAft>
                          <a:spcPts val="1000"/>
                        </a:spcAft>
                      </a:pPr>
                      <a:r>
                        <a:rPr lang="cs-CZ" sz="800">
                          <a:effectLst/>
                        </a:rPr>
                        <a:t> </a:t>
                      </a:r>
                      <a:endParaRPr lang="cs-CZ" sz="800">
                        <a:effectLst/>
                        <a:latin typeface="Calibri" panose="020F0502020204030204" pitchFamily="34" charset="0"/>
                        <a:ea typeface="Calibri" panose="020F0502020204030204" pitchFamily="34" charset="0"/>
                        <a:cs typeface="Times New Roman" panose="02020603050405020304" pitchFamily="18" charset="0"/>
                      </a:endParaRPr>
                    </a:p>
                  </a:txBody>
                  <a:tcPr marL="48294" marR="48294" marT="0" marB="0" anchor="ctr"/>
                </a:tc>
                <a:tc>
                  <a:txBody>
                    <a:bodyPr/>
                    <a:lstStyle/>
                    <a:p>
                      <a:pPr>
                        <a:lnSpc>
                          <a:spcPct val="115000"/>
                        </a:lnSpc>
                        <a:spcAft>
                          <a:spcPts val="1000"/>
                        </a:spcAft>
                      </a:pPr>
                      <a:r>
                        <a:rPr lang="cs-CZ" sz="800">
                          <a:effectLst/>
                        </a:rPr>
                        <a:t> </a:t>
                      </a:r>
                      <a:endParaRPr lang="cs-CZ" sz="800">
                        <a:effectLst/>
                        <a:latin typeface="Calibri" panose="020F0502020204030204" pitchFamily="34" charset="0"/>
                        <a:ea typeface="Calibri" panose="020F0502020204030204" pitchFamily="34" charset="0"/>
                        <a:cs typeface="Times New Roman" panose="02020603050405020304" pitchFamily="18" charset="0"/>
                      </a:endParaRPr>
                    </a:p>
                  </a:txBody>
                  <a:tcPr marL="48294" marR="48294" marT="0" marB="0" anchor="ctr"/>
                </a:tc>
                <a:tc>
                  <a:txBody>
                    <a:bodyPr/>
                    <a:lstStyle/>
                    <a:p>
                      <a:pPr>
                        <a:lnSpc>
                          <a:spcPct val="115000"/>
                        </a:lnSpc>
                        <a:spcAft>
                          <a:spcPts val="1000"/>
                        </a:spcAft>
                      </a:pPr>
                      <a:r>
                        <a:rPr lang="cs-CZ" sz="800">
                          <a:effectLst/>
                        </a:rPr>
                        <a:t> </a:t>
                      </a:r>
                      <a:endParaRPr lang="cs-CZ" sz="800">
                        <a:effectLst/>
                        <a:latin typeface="Calibri" panose="020F0502020204030204" pitchFamily="34" charset="0"/>
                        <a:ea typeface="Calibri" panose="020F0502020204030204" pitchFamily="34" charset="0"/>
                        <a:cs typeface="Times New Roman" panose="02020603050405020304" pitchFamily="18" charset="0"/>
                      </a:endParaRPr>
                    </a:p>
                  </a:txBody>
                  <a:tcPr marL="48294" marR="48294" marT="0" marB="0"/>
                </a:tc>
                <a:extLst>
                  <a:ext uri="{0D108BD9-81ED-4DB2-BD59-A6C34878D82A}">
                    <a16:rowId xmlns:a16="http://schemas.microsoft.com/office/drawing/2014/main" val="706516230"/>
                  </a:ext>
                </a:extLst>
              </a:tr>
              <a:tr h="420090">
                <a:tc gridSpan="2">
                  <a:txBody>
                    <a:bodyPr/>
                    <a:lstStyle/>
                    <a:p>
                      <a:pPr marL="342900" lvl="0" indent="-342900" hangingPunct="0">
                        <a:buFont typeface="Times New Roman" panose="02020603050405020304" pitchFamily="18" charset="0"/>
                        <a:buChar char="-"/>
                      </a:pPr>
                      <a:r>
                        <a:rPr lang="cs-CZ" sz="700">
                          <a:effectLst/>
                        </a:rPr>
                        <a:t>z toho počet vypínačů (v kusech)</a:t>
                      </a:r>
                      <a:endParaRPr lang="cs-CZ" sz="700">
                        <a:effectLst/>
                        <a:latin typeface="Times New Roman" panose="02020603050405020304" pitchFamily="18" charset="0"/>
                        <a:ea typeface="Calibri" panose="020F0502020204030204" pitchFamily="34" charset="0"/>
                        <a:cs typeface="Times New Roman" panose="02020603050405020304" pitchFamily="18" charset="0"/>
                      </a:endParaRPr>
                    </a:p>
                  </a:txBody>
                  <a:tcPr marL="48294" marR="48294" marT="0" marB="0" anchor="ctr"/>
                </a:tc>
                <a:tc hMerge="1">
                  <a:txBody>
                    <a:bodyPr/>
                    <a:lstStyle/>
                    <a:p>
                      <a:endParaRPr lang="cs-CZ"/>
                    </a:p>
                  </a:txBody>
                  <a:tcPr/>
                </a:tc>
                <a:tc>
                  <a:txBody>
                    <a:bodyPr/>
                    <a:lstStyle/>
                    <a:p>
                      <a:pPr>
                        <a:lnSpc>
                          <a:spcPct val="115000"/>
                        </a:lnSpc>
                        <a:spcAft>
                          <a:spcPts val="1000"/>
                        </a:spcAft>
                      </a:pPr>
                      <a:r>
                        <a:rPr lang="cs-CZ" sz="800">
                          <a:effectLst/>
                        </a:rPr>
                        <a:t> </a:t>
                      </a:r>
                      <a:endParaRPr lang="cs-CZ" sz="800">
                        <a:effectLst/>
                        <a:latin typeface="Calibri" panose="020F0502020204030204" pitchFamily="34" charset="0"/>
                        <a:ea typeface="Calibri" panose="020F0502020204030204" pitchFamily="34" charset="0"/>
                        <a:cs typeface="Times New Roman" panose="02020603050405020304" pitchFamily="18" charset="0"/>
                      </a:endParaRPr>
                    </a:p>
                  </a:txBody>
                  <a:tcPr marL="48294" marR="48294" marT="0" marB="0" anchor="ctr"/>
                </a:tc>
                <a:tc>
                  <a:txBody>
                    <a:bodyPr/>
                    <a:lstStyle/>
                    <a:p>
                      <a:pPr>
                        <a:lnSpc>
                          <a:spcPct val="115000"/>
                        </a:lnSpc>
                        <a:spcAft>
                          <a:spcPts val="1000"/>
                        </a:spcAft>
                      </a:pPr>
                      <a:r>
                        <a:rPr lang="cs-CZ" sz="800">
                          <a:effectLst/>
                        </a:rPr>
                        <a:t> </a:t>
                      </a:r>
                      <a:endParaRPr lang="cs-CZ" sz="800">
                        <a:effectLst/>
                        <a:latin typeface="Calibri" panose="020F0502020204030204" pitchFamily="34" charset="0"/>
                        <a:ea typeface="Calibri" panose="020F0502020204030204" pitchFamily="34" charset="0"/>
                        <a:cs typeface="Times New Roman" panose="02020603050405020304" pitchFamily="18" charset="0"/>
                      </a:endParaRPr>
                    </a:p>
                  </a:txBody>
                  <a:tcPr marL="48294" marR="48294" marT="0" marB="0" anchor="ctr"/>
                </a:tc>
                <a:tc>
                  <a:txBody>
                    <a:bodyPr/>
                    <a:lstStyle/>
                    <a:p>
                      <a:pPr>
                        <a:lnSpc>
                          <a:spcPct val="115000"/>
                        </a:lnSpc>
                        <a:spcAft>
                          <a:spcPts val="1000"/>
                        </a:spcAft>
                      </a:pPr>
                      <a:r>
                        <a:rPr lang="cs-CZ" sz="800">
                          <a:effectLst/>
                        </a:rPr>
                        <a:t> </a:t>
                      </a:r>
                      <a:endParaRPr lang="cs-CZ" sz="800">
                        <a:effectLst/>
                        <a:latin typeface="Calibri" panose="020F0502020204030204" pitchFamily="34" charset="0"/>
                        <a:ea typeface="Calibri" panose="020F0502020204030204" pitchFamily="34" charset="0"/>
                        <a:cs typeface="Times New Roman" panose="02020603050405020304" pitchFamily="18" charset="0"/>
                      </a:endParaRPr>
                    </a:p>
                  </a:txBody>
                  <a:tcPr marL="48294" marR="48294" marT="0" marB="0" anchor="ctr"/>
                </a:tc>
                <a:tc>
                  <a:txBody>
                    <a:bodyPr/>
                    <a:lstStyle/>
                    <a:p>
                      <a:pPr>
                        <a:lnSpc>
                          <a:spcPct val="115000"/>
                        </a:lnSpc>
                        <a:spcAft>
                          <a:spcPts val="1000"/>
                        </a:spcAft>
                      </a:pPr>
                      <a:r>
                        <a:rPr lang="cs-CZ" sz="800">
                          <a:effectLst/>
                        </a:rPr>
                        <a:t> </a:t>
                      </a:r>
                      <a:endParaRPr lang="cs-CZ" sz="800">
                        <a:effectLst/>
                        <a:latin typeface="Calibri" panose="020F0502020204030204" pitchFamily="34" charset="0"/>
                        <a:ea typeface="Calibri" panose="020F0502020204030204" pitchFamily="34" charset="0"/>
                        <a:cs typeface="Times New Roman" panose="02020603050405020304" pitchFamily="18" charset="0"/>
                      </a:endParaRPr>
                    </a:p>
                  </a:txBody>
                  <a:tcPr marL="48294" marR="48294" marT="0" marB="0" anchor="ctr"/>
                </a:tc>
                <a:tc>
                  <a:txBody>
                    <a:bodyPr/>
                    <a:lstStyle/>
                    <a:p>
                      <a:pPr>
                        <a:lnSpc>
                          <a:spcPct val="115000"/>
                        </a:lnSpc>
                        <a:spcAft>
                          <a:spcPts val="1000"/>
                        </a:spcAft>
                      </a:pPr>
                      <a:r>
                        <a:rPr lang="cs-CZ" sz="800">
                          <a:effectLst/>
                        </a:rPr>
                        <a:t> </a:t>
                      </a:r>
                      <a:endParaRPr lang="cs-CZ" sz="800">
                        <a:effectLst/>
                        <a:latin typeface="Calibri" panose="020F0502020204030204" pitchFamily="34" charset="0"/>
                        <a:ea typeface="Calibri" panose="020F0502020204030204" pitchFamily="34" charset="0"/>
                        <a:cs typeface="Times New Roman" panose="02020603050405020304" pitchFamily="18" charset="0"/>
                      </a:endParaRPr>
                    </a:p>
                  </a:txBody>
                  <a:tcPr marL="48294" marR="48294" marT="0" marB="0" anchor="ctr"/>
                </a:tc>
                <a:tc>
                  <a:txBody>
                    <a:bodyPr/>
                    <a:lstStyle/>
                    <a:p>
                      <a:pPr>
                        <a:lnSpc>
                          <a:spcPct val="115000"/>
                        </a:lnSpc>
                        <a:spcAft>
                          <a:spcPts val="1000"/>
                        </a:spcAft>
                      </a:pPr>
                      <a:r>
                        <a:rPr lang="cs-CZ" sz="800">
                          <a:effectLst/>
                        </a:rPr>
                        <a:t> </a:t>
                      </a:r>
                      <a:endParaRPr lang="cs-CZ" sz="800">
                        <a:effectLst/>
                        <a:latin typeface="Calibri" panose="020F0502020204030204" pitchFamily="34" charset="0"/>
                        <a:ea typeface="Calibri" panose="020F0502020204030204" pitchFamily="34" charset="0"/>
                        <a:cs typeface="Times New Roman" panose="02020603050405020304" pitchFamily="18" charset="0"/>
                      </a:endParaRPr>
                    </a:p>
                  </a:txBody>
                  <a:tcPr marL="48294" marR="48294" marT="0" marB="0"/>
                </a:tc>
                <a:extLst>
                  <a:ext uri="{0D108BD9-81ED-4DB2-BD59-A6C34878D82A}">
                    <a16:rowId xmlns:a16="http://schemas.microsoft.com/office/drawing/2014/main" val="3215780416"/>
                  </a:ext>
                </a:extLst>
              </a:tr>
              <a:tr h="256641">
                <a:tc rowSpan="2">
                  <a:txBody>
                    <a:bodyPr/>
                    <a:lstStyle/>
                    <a:p>
                      <a:pPr>
                        <a:lnSpc>
                          <a:spcPct val="115000"/>
                        </a:lnSpc>
                        <a:spcAft>
                          <a:spcPts val="1000"/>
                        </a:spcAft>
                      </a:pPr>
                      <a:r>
                        <a:rPr lang="cs-CZ" sz="800">
                          <a:effectLst/>
                        </a:rPr>
                        <a:t>Délka kabelových vedení (v metrech)</a:t>
                      </a:r>
                      <a:endParaRPr lang="cs-CZ" sz="800">
                        <a:effectLst/>
                        <a:latin typeface="Calibri" panose="020F0502020204030204" pitchFamily="34" charset="0"/>
                        <a:ea typeface="Calibri" panose="020F0502020204030204" pitchFamily="34" charset="0"/>
                        <a:cs typeface="Times New Roman" panose="02020603050405020304" pitchFamily="18" charset="0"/>
                      </a:endParaRPr>
                    </a:p>
                  </a:txBody>
                  <a:tcPr marL="48294" marR="48294" marT="0" marB="0" anchor="ctr"/>
                </a:tc>
                <a:tc>
                  <a:txBody>
                    <a:bodyPr/>
                    <a:lstStyle/>
                    <a:p>
                      <a:pPr>
                        <a:lnSpc>
                          <a:spcPct val="115000"/>
                        </a:lnSpc>
                        <a:spcAft>
                          <a:spcPts val="1000"/>
                        </a:spcAft>
                      </a:pPr>
                      <a:r>
                        <a:rPr lang="cs-CZ" sz="800">
                          <a:effectLst/>
                        </a:rPr>
                        <a:t>Vodiče</a:t>
                      </a:r>
                      <a:endParaRPr lang="cs-CZ" sz="800">
                        <a:effectLst/>
                        <a:latin typeface="Calibri" panose="020F0502020204030204" pitchFamily="34" charset="0"/>
                        <a:ea typeface="Calibri" panose="020F0502020204030204" pitchFamily="34" charset="0"/>
                        <a:cs typeface="Times New Roman" panose="02020603050405020304" pitchFamily="18" charset="0"/>
                      </a:endParaRPr>
                    </a:p>
                  </a:txBody>
                  <a:tcPr marL="48294" marR="48294" marT="0" marB="0" anchor="ctr"/>
                </a:tc>
                <a:tc>
                  <a:txBody>
                    <a:bodyPr/>
                    <a:lstStyle/>
                    <a:p>
                      <a:pPr>
                        <a:lnSpc>
                          <a:spcPct val="115000"/>
                        </a:lnSpc>
                        <a:spcAft>
                          <a:spcPts val="1000"/>
                        </a:spcAft>
                      </a:pPr>
                      <a:r>
                        <a:rPr lang="cs-CZ" sz="800">
                          <a:effectLst/>
                        </a:rPr>
                        <a:t> </a:t>
                      </a:r>
                      <a:endParaRPr lang="cs-CZ" sz="800">
                        <a:effectLst/>
                        <a:latin typeface="Calibri" panose="020F0502020204030204" pitchFamily="34" charset="0"/>
                        <a:ea typeface="Calibri" panose="020F0502020204030204" pitchFamily="34" charset="0"/>
                        <a:cs typeface="Times New Roman" panose="02020603050405020304" pitchFamily="18" charset="0"/>
                      </a:endParaRPr>
                    </a:p>
                  </a:txBody>
                  <a:tcPr marL="48294" marR="48294" marT="0" marB="0" anchor="ctr"/>
                </a:tc>
                <a:tc>
                  <a:txBody>
                    <a:bodyPr/>
                    <a:lstStyle/>
                    <a:p>
                      <a:pPr>
                        <a:lnSpc>
                          <a:spcPct val="115000"/>
                        </a:lnSpc>
                        <a:spcAft>
                          <a:spcPts val="1000"/>
                        </a:spcAft>
                      </a:pPr>
                      <a:r>
                        <a:rPr lang="cs-CZ" sz="800">
                          <a:effectLst/>
                        </a:rPr>
                        <a:t> </a:t>
                      </a:r>
                      <a:endParaRPr lang="cs-CZ" sz="800">
                        <a:effectLst/>
                        <a:latin typeface="Calibri" panose="020F0502020204030204" pitchFamily="34" charset="0"/>
                        <a:ea typeface="Calibri" panose="020F0502020204030204" pitchFamily="34" charset="0"/>
                        <a:cs typeface="Times New Roman" panose="02020603050405020304" pitchFamily="18" charset="0"/>
                      </a:endParaRPr>
                    </a:p>
                  </a:txBody>
                  <a:tcPr marL="48294" marR="48294" marT="0" marB="0" anchor="ctr"/>
                </a:tc>
                <a:tc>
                  <a:txBody>
                    <a:bodyPr/>
                    <a:lstStyle/>
                    <a:p>
                      <a:pPr>
                        <a:lnSpc>
                          <a:spcPct val="115000"/>
                        </a:lnSpc>
                        <a:spcAft>
                          <a:spcPts val="1000"/>
                        </a:spcAft>
                      </a:pPr>
                      <a:r>
                        <a:rPr lang="cs-CZ" sz="800">
                          <a:effectLst/>
                        </a:rPr>
                        <a:t> </a:t>
                      </a:r>
                      <a:endParaRPr lang="cs-CZ" sz="800">
                        <a:effectLst/>
                        <a:latin typeface="Calibri" panose="020F0502020204030204" pitchFamily="34" charset="0"/>
                        <a:ea typeface="Calibri" panose="020F0502020204030204" pitchFamily="34" charset="0"/>
                        <a:cs typeface="Times New Roman" panose="02020603050405020304" pitchFamily="18" charset="0"/>
                      </a:endParaRPr>
                    </a:p>
                  </a:txBody>
                  <a:tcPr marL="48294" marR="48294" marT="0" marB="0" anchor="ctr"/>
                </a:tc>
                <a:tc>
                  <a:txBody>
                    <a:bodyPr/>
                    <a:lstStyle/>
                    <a:p>
                      <a:pPr>
                        <a:lnSpc>
                          <a:spcPct val="115000"/>
                        </a:lnSpc>
                        <a:spcAft>
                          <a:spcPts val="1000"/>
                        </a:spcAft>
                      </a:pPr>
                      <a:r>
                        <a:rPr lang="cs-CZ" sz="800">
                          <a:effectLst/>
                        </a:rPr>
                        <a:t> </a:t>
                      </a:r>
                      <a:endParaRPr lang="cs-CZ" sz="800">
                        <a:effectLst/>
                        <a:latin typeface="Calibri" panose="020F0502020204030204" pitchFamily="34" charset="0"/>
                        <a:ea typeface="Calibri" panose="020F0502020204030204" pitchFamily="34" charset="0"/>
                        <a:cs typeface="Times New Roman" panose="02020603050405020304" pitchFamily="18" charset="0"/>
                      </a:endParaRPr>
                    </a:p>
                  </a:txBody>
                  <a:tcPr marL="48294" marR="48294" marT="0" marB="0" anchor="ctr"/>
                </a:tc>
                <a:tc>
                  <a:txBody>
                    <a:bodyPr/>
                    <a:lstStyle/>
                    <a:p>
                      <a:pPr>
                        <a:lnSpc>
                          <a:spcPct val="115000"/>
                        </a:lnSpc>
                        <a:spcAft>
                          <a:spcPts val="1000"/>
                        </a:spcAft>
                      </a:pPr>
                      <a:r>
                        <a:rPr lang="cs-CZ" sz="800">
                          <a:effectLst/>
                        </a:rPr>
                        <a:t> </a:t>
                      </a:r>
                      <a:endParaRPr lang="cs-CZ" sz="800">
                        <a:effectLst/>
                        <a:latin typeface="Calibri" panose="020F0502020204030204" pitchFamily="34" charset="0"/>
                        <a:ea typeface="Calibri" panose="020F0502020204030204" pitchFamily="34" charset="0"/>
                        <a:cs typeface="Times New Roman" panose="02020603050405020304" pitchFamily="18" charset="0"/>
                      </a:endParaRPr>
                    </a:p>
                  </a:txBody>
                  <a:tcPr marL="48294" marR="48294" marT="0" marB="0" anchor="ctr"/>
                </a:tc>
                <a:tc>
                  <a:txBody>
                    <a:bodyPr/>
                    <a:lstStyle/>
                    <a:p>
                      <a:pPr>
                        <a:lnSpc>
                          <a:spcPct val="115000"/>
                        </a:lnSpc>
                        <a:spcAft>
                          <a:spcPts val="1000"/>
                        </a:spcAft>
                      </a:pPr>
                      <a:r>
                        <a:rPr lang="cs-CZ" sz="800">
                          <a:effectLst/>
                        </a:rPr>
                        <a:t> </a:t>
                      </a:r>
                      <a:endParaRPr lang="cs-CZ" sz="800">
                        <a:effectLst/>
                        <a:latin typeface="Calibri" panose="020F0502020204030204" pitchFamily="34" charset="0"/>
                        <a:ea typeface="Calibri" panose="020F0502020204030204" pitchFamily="34" charset="0"/>
                        <a:cs typeface="Times New Roman" panose="02020603050405020304" pitchFamily="18" charset="0"/>
                      </a:endParaRPr>
                    </a:p>
                  </a:txBody>
                  <a:tcPr marL="48294" marR="48294" marT="0" marB="0"/>
                </a:tc>
                <a:extLst>
                  <a:ext uri="{0D108BD9-81ED-4DB2-BD59-A6C34878D82A}">
                    <a16:rowId xmlns:a16="http://schemas.microsoft.com/office/drawing/2014/main" val="2754944522"/>
                  </a:ext>
                </a:extLst>
              </a:tr>
              <a:tr h="797125">
                <a:tc vMerge="1">
                  <a:txBody>
                    <a:bodyPr/>
                    <a:lstStyle/>
                    <a:p>
                      <a:endParaRPr lang="cs-CZ"/>
                    </a:p>
                  </a:txBody>
                  <a:tcPr/>
                </a:tc>
                <a:tc>
                  <a:txBody>
                    <a:bodyPr/>
                    <a:lstStyle/>
                    <a:p>
                      <a:pPr>
                        <a:lnSpc>
                          <a:spcPct val="115000"/>
                        </a:lnSpc>
                        <a:spcAft>
                          <a:spcPts val="1000"/>
                        </a:spcAft>
                      </a:pPr>
                      <a:r>
                        <a:rPr lang="cs-CZ" sz="800">
                          <a:effectLst/>
                        </a:rPr>
                        <a:t>Světlovody</a:t>
                      </a:r>
                      <a:endParaRPr lang="cs-CZ" sz="800">
                        <a:effectLst/>
                        <a:latin typeface="Calibri" panose="020F0502020204030204" pitchFamily="34" charset="0"/>
                        <a:ea typeface="Calibri" panose="020F0502020204030204" pitchFamily="34" charset="0"/>
                        <a:cs typeface="Times New Roman" panose="02020603050405020304" pitchFamily="18" charset="0"/>
                      </a:endParaRPr>
                    </a:p>
                  </a:txBody>
                  <a:tcPr marL="48294" marR="48294" marT="0" marB="0" anchor="ctr"/>
                </a:tc>
                <a:tc>
                  <a:txBody>
                    <a:bodyPr/>
                    <a:lstStyle/>
                    <a:p>
                      <a:pPr>
                        <a:lnSpc>
                          <a:spcPct val="115000"/>
                        </a:lnSpc>
                        <a:spcAft>
                          <a:spcPts val="1000"/>
                        </a:spcAft>
                      </a:pPr>
                      <a:r>
                        <a:rPr lang="cs-CZ" sz="800" dirty="0">
                          <a:effectLst/>
                        </a:rPr>
                        <a:t> ????</a:t>
                      </a:r>
                      <a:endParaRPr lang="cs-CZ"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8294" marR="48294" marT="0" marB="0" anchor="ctr"/>
                </a:tc>
                <a:tc>
                  <a:txBody>
                    <a:bodyPr/>
                    <a:lstStyle/>
                    <a:p>
                      <a:pPr>
                        <a:lnSpc>
                          <a:spcPct val="115000"/>
                        </a:lnSpc>
                        <a:spcAft>
                          <a:spcPts val="1000"/>
                        </a:spcAft>
                      </a:pPr>
                      <a:r>
                        <a:rPr lang="cs-CZ" sz="800" dirty="0">
                          <a:effectLst/>
                        </a:rPr>
                        <a:t> </a:t>
                      </a:r>
                      <a:endParaRPr lang="cs-CZ"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8294" marR="48294" marT="0" marB="0" anchor="ctr"/>
                </a:tc>
                <a:tc>
                  <a:txBody>
                    <a:bodyPr/>
                    <a:lstStyle/>
                    <a:p>
                      <a:pPr>
                        <a:lnSpc>
                          <a:spcPct val="115000"/>
                        </a:lnSpc>
                        <a:spcAft>
                          <a:spcPts val="1000"/>
                        </a:spcAft>
                      </a:pPr>
                      <a:r>
                        <a:rPr lang="cs-CZ" sz="800">
                          <a:effectLst/>
                        </a:rPr>
                        <a:t> </a:t>
                      </a:r>
                      <a:endParaRPr lang="cs-CZ" sz="800">
                        <a:effectLst/>
                        <a:latin typeface="Calibri" panose="020F0502020204030204" pitchFamily="34" charset="0"/>
                        <a:ea typeface="Calibri" panose="020F0502020204030204" pitchFamily="34" charset="0"/>
                        <a:cs typeface="Times New Roman" panose="02020603050405020304" pitchFamily="18" charset="0"/>
                      </a:endParaRPr>
                    </a:p>
                  </a:txBody>
                  <a:tcPr marL="48294" marR="48294" marT="0" marB="0" anchor="ctr"/>
                </a:tc>
                <a:tc>
                  <a:txBody>
                    <a:bodyPr/>
                    <a:lstStyle/>
                    <a:p>
                      <a:pPr>
                        <a:lnSpc>
                          <a:spcPct val="115000"/>
                        </a:lnSpc>
                        <a:spcAft>
                          <a:spcPts val="1000"/>
                        </a:spcAft>
                      </a:pPr>
                      <a:r>
                        <a:rPr lang="cs-CZ" sz="800" dirty="0">
                          <a:effectLst/>
                        </a:rPr>
                        <a:t> </a:t>
                      </a:r>
                      <a:endParaRPr lang="cs-CZ"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8294" marR="48294" marT="0" marB="0" anchor="ctr"/>
                </a:tc>
                <a:tc>
                  <a:txBody>
                    <a:bodyPr/>
                    <a:lstStyle/>
                    <a:p>
                      <a:pPr>
                        <a:lnSpc>
                          <a:spcPct val="115000"/>
                        </a:lnSpc>
                        <a:spcAft>
                          <a:spcPts val="1000"/>
                        </a:spcAft>
                      </a:pPr>
                      <a:r>
                        <a:rPr lang="cs-CZ" sz="800">
                          <a:effectLst/>
                        </a:rPr>
                        <a:t> </a:t>
                      </a:r>
                      <a:endParaRPr lang="cs-CZ" sz="800">
                        <a:effectLst/>
                        <a:latin typeface="Calibri" panose="020F0502020204030204" pitchFamily="34" charset="0"/>
                        <a:ea typeface="Calibri" panose="020F0502020204030204" pitchFamily="34" charset="0"/>
                        <a:cs typeface="Times New Roman" panose="02020603050405020304" pitchFamily="18" charset="0"/>
                      </a:endParaRPr>
                    </a:p>
                  </a:txBody>
                  <a:tcPr marL="48294" marR="48294" marT="0" marB="0" anchor="ctr"/>
                </a:tc>
                <a:tc>
                  <a:txBody>
                    <a:bodyPr/>
                    <a:lstStyle/>
                    <a:p>
                      <a:pPr>
                        <a:lnSpc>
                          <a:spcPct val="115000"/>
                        </a:lnSpc>
                        <a:spcAft>
                          <a:spcPts val="1000"/>
                        </a:spcAft>
                      </a:pPr>
                      <a:r>
                        <a:rPr lang="cs-CZ" sz="800" dirty="0">
                          <a:effectLst/>
                        </a:rPr>
                        <a:t> </a:t>
                      </a:r>
                    </a:p>
                    <a:p>
                      <a:pPr>
                        <a:lnSpc>
                          <a:spcPct val="115000"/>
                        </a:lnSpc>
                        <a:spcAft>
                          <a:spcPts val="1000"/>
                        </a:spcAft>
                      </a:pPr>
                      <a:r>
                        <a:rPr lang="cs-CZ" sz="1100" dirty="0">
                          <a:effectLst/>
                          <a:latin typeface="Calibri" panose="020F0502020204030204" pitchFamily="34" charset="0"/>
                          <a:ea typeface="Calibri" panose="020F0502020204030204" pitchFamily="34" charset="0"/>
                          <a:cs typeface="Times New Roman" panose="02020603050405020304" pitchFamily="18" charset="0"/>
                        </a:rPr>
                        <a:t>Vrchní vedení ?</a:t>
                      </a:r>
                    </a:p>
                  </a:txBody>
                  <a:tcPr marL="48294" marR="48294" marT="0" marB="0"/>
                </a:tc>
                <a:extLst>
                  <a:ext uri="{0D108BD9-81ED-4DB2-BD59-A6C34878D82A}">
                    <a16:rowId xmlns:a16="http://schemas.microsoft.com/office/drawing/2014/main" val="2518282128"/>
                  </a:ext>
                </a:extLst>
              </a:tr>
            </a:tbl>
          </a:graphicData>
        </a:graphic>
      </p:graphicFrame>
      <p:sp>
        <p:nvSpPr>
          <p:cNvPr id="5" name="Rectangle 1">
            <a:extLst>
              <a:ext uri="{FF2B5EF4-FFF2-40B4-BE49-F238E27FC236}">
                <a16:creationId xmlns:a16="http://schemas.microsoft.com/office/drawing/2014/main" id="{1D44B89A-2FA5-51EB-CDF0-060409E22672}"/>
              </a:ext>
            </a:extLst>
          </p:cNvPr>
          <p:cNvSpPr>
            <a:spLocks noChangeArrowheads="1"/>
          </p:cNvSpPr>
          <p:nvPr/>
        </p:nvSpPr>
        <p:spPr bwMode="auto">
          <a:xfrm>
            <a:off x="1773238" y="630238"/>
            <a:ext cx="11346414"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34751832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ulka 3">
            <a:extLst>
              <a:ext uri="{FF2B5EF4-FFF2-40B4-BE49-F238E27FC236}">
                <a16:creationId xmlns:a16="http://schemas.microsoft.com/office/drawing/2014/main" id="{219CF860-22DF-4CB6-2A2D-75ACE2BF8192}"/>
              </a:ext>
            </a:extLst>
          </p:cNvPr>
          <p:cNvGraphicFramePr>
            <a:graphicFrameLocks noGrp="1"/>
          </p:cNvGraphicFramePr>
          <p:nvPr>
            <p:extLst>
              <p:ext uri="{D42A27DB-BD31-4B8C-83A1-F6EECF244321}">
                <p14:modId xmlns:p14="http://schemas.microsoft.com/office/powerpoint/2010/main" val="2665025328"/>
              </p:ext>
            </p:extLst>
          </p:nvPr>
        </p:nvGraphicFramePr>
        <p:xfrm>
          <a:off x="684213" y="228600"/>
          <a:ext cx="11163229" cy="3016155"/>
        </p:xfrm>
        <a:graphic>
          <a:graphicData uri="http://schemas.openxmlformats.org/drawingml/2006/table">
            <a:tbl>
              <a:tblPr firstRow="1" firstCol="1" bandRow="1">
                <a:tableStyleId>{5C22544A-7EE6-4342-B048-85BDC9FD1C3A}</a:tableStyleId>
              </a:tblPr>
              <a:tblGrid>
                <a:gridCol w="1594747">
                  <a:extLst>
                    <a:ext uri="{9D8B030D-6E8A-4147-A177-3AD203B41FA5}">
                      <a16:colId xmlns:a16="http://schemas.microsoft.com/office/drawing/2014/main" val="253608763"/>
                    </a:ext>
                  </a:extLst>
                </a:gridCol>
                <a:gridCol w="1594747">
                  <a:extLst>
                    <a:ext uri="{9D8B030D-6E8A-4147-A177-3AD203B41FA5}">
                      <a16:colId xmlns:a16="http://schemas.microsoft.com/office/drawing/2014/main" val="710404796"/>
                    </a:ext>
                  </a:extLst>
                </a:gridCol>
                <a:gridCol w="1594747">
                  <a:extLst>
                    <a:ext uri="{9D8B030D-6E8A-4147-A177-3AD203B41FA5}">
                      <a16:colId xmlns:a16="http://schemas.microsoft.com/office/drawing/2014/main" val="1630165309"/>
                    </a:ext>
                  </a:extLst>
                </a:gridCol>
                <a:gridCol w="1594747">
                  <a:extLst>
                    <a:ext uri="{9D8B030D-6E8A-4147-A177-3AD203B41FA5}">
                      <a16:colId xmlns:a16="http://schemas.microsoft.com/office/drawing/2014/main" val="3693478417"/>
                    </a:ext>
                  </a:extLst>
                </a:gridCol>
                <a:gridCol w="1594747">
                  <a:extLst>
                    <a:ext uri="{9D8B030D-6E8A-4147-A177-3AD203B41FA5}">
                      <a16:colId xmlns:a16="http://schemas.microsoft.com/office/drawing/2014/main" val="2680692066"/>
                    </a:ext>
                  </a:extLst>
                </a:gridCol>
                <a:gridCol w="1594747">
                  <a:extLst>
                    <a:ext uri="{9D8B030D-6E8A-4147-A177-3AD203B41FA5}">
                      <a16:colId xmlns:a16="http://schemas.microsoft.com/office/drawing/2014/main" val="2999613174"/>
                    </a:ext>
                  </a:extLst>
                </a:gridCol>
                <a:gridCol w="1594747">
                  <a:extLst>
                    <a:ext uri="{9D8B030D-6E8A-4147-A177-3AD203B41FA5}">
                      <a16:colId xmlns:a16="http://schemas.microsoft.com/office/drawing/2014/main" val="1427087795"/>
                    </a:ext>
                  </a:extLst>
                </a:gridCol>
              </a:tblGrid>
              <a:tr h="361042">
                <a:tc gridSpan="7">
                  <a:txBody>
                    <a:bodyPr/>
                    <a:lstStyle/>
                    <a:p>
                      <a:pPr>
                        <a:lnSpc>
                          <a:spcPct val="115000"/>
                        </a:lnSpc>
                        <a:spcAft>
                          <a:spcPts val="1000"/>
                        </a:spcAft>
                      </a:pPr>
                      <a:r>
                        <a:rPr lang="cs-CZ" sz="1100">
                          <a:effectLst/>
                        </a:rPr>
                        <a:t>EKONOMICKÉ ÚDAJE – SOUHRNNÁ DATA (v tis. Kč)</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1365140528"/>
                  </a:ext>
                </a:extLst>
              </a:tr>
              <a:tr h="2293816">
                <a:tc rowSpan="2">
                  <a:txBody>
                    <a:bodyPr/>
                    <a:lstStyle/>
                    <a:p>
                      <a:pPr algn="ctr">
                        <a:lnSpc>
                          <a:spcPct val="115000"/>
                        </a:lnSpc>
                        <a:spcAft>
                          <a:spcPts val="1000"/>
                        </a:spcAft>
                      </a:pPr>
                      <a:r>
                        <a:rPr lang="cs-CZ" sz="1100">
                          <a:effectLst/>
                        </a:rPr>
                        <a:t>Podle bodu 4 písm. a)</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cs-CZ" sz="1100">
                          <a:effectLst/>
                        </a:rPr>
                        <a:t>Náklady na údržbu (plán)</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cs-CZ" sz="1100">
                          <a:effectLst/>
                        </a:rPr>
                        <a:t>Náklady na údržbu (skutečnost)</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cs-CZ" sz="1100">
                          <a:effectLst/>
                        </a:rPr>
                        <a:t>Náklady na opravy na základě vyhodnocení preventivní údržby</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cs-CZ" sz="1100">
                          <a:effectLst/>
                        </a:rPr>
                        <a:t>Náklady na opravy provedené po poruše</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cs-CZ" sz="1100">
                          <a:effectLst/>
                        </a:rPr>
                        <a:t>Náklady na technické zhodnocení na základě vyhodnocení preventivní údržby</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cs-CZ" sz="1100">
                          <a:effectLst/>
                        </a:rPr>
                        <a:t>Účetní zůstatková hodnota zařízení přenosové a distribuční soustavy</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10592044"/>
                  </a:ext>
                </a:extLst>
              </a:tr>
              <a:tr h="361297">
                <a:tc vMerge="1">
                  <a:txBody>
                    <a:bodyPr/>
                    <a:lstStyle/>
                    <a:p>
                      <a:endParaRPr lang="cs-CZ"/>
                    </a:p>
                  </a:txBody>
                  <a:tcPr/>
                </a:tc>
                <a:tc>
                  <a:txBody>
                    <a:bodyPr/>
                    <a:lstStyle/>
                    <a:p>
                      <a:pPr>
                        <a:lnSpc>
                          <a:spcPct val="115000"/>
                        </a:lnSpc>
                        <a:spcAft>
                          <a:spcPts val="1000"/>
                        </a:spcAft>
                      </a:pPr>
                      <a:r>
                        <a:rPr lang="cs-CZ" sz="1100">
                          <a:effectLst/>
                        </a:rPr>
                        <a:t> </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cs-CZ" sz="1100">
                          <a:effectLst/>
                        </a:rPr>
                        <a:t> </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cs-CZ" sz="1100">
                          <a:effectLst/>
                        </a:rPr>
                        <a:t> </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cs-CZ" sz="1100">
                          <a:effectLst/>
                        </a:rPr>
                        <a:t> </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cs-CZ" sz="1100">
                          <a:effectLst/>
                        </a:rPr>
                        <a:t> </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cs-CZ" sz="1100" dirty="0">
                          <a:effectLst/>
                        </a:rPr>
                        <a:t> </a:t>
                      </a:r>
                      <a:endParaRPr lang="cs-CZ"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65034910"/>
                  </a:ext>
                </a:extLst>
              </a:tr>
            </a:tbl>
          </a:graphicData>
        </a:graphic>
      </p:graphicFrame>
      <p:sp>
        <p:nvSpPr>
          <p:cNvPr id="6" name="TextovéPole 5">
            <a:extLst>
              <a:ext uri="{FF2B5EF4-FFF2-40B4-BE49-F238E27FC236}">
                <a16:creationId xmlns:a16="http://schemas.microsoft.com/office/drawing/2014/main" id="{BE793B7F-3BE0-3857-78F4-20EE08056DC6}"/>
              </a:ext>
            </a:extLst>
          </p:cNvPr>
          <p:cNvSpPr txBox="1"/>
          <p:nvPr/>
        </p:nvSpPr>
        <p:spPr>
          <a:xfrm>
            <a:off x="336344" y="3429000"/>
            <a:ext cx="11660186" cy="3249416"/>
          </a:xfrm>
          <a:prstGeom prst="rect">
            <a:avLst/>
          </a:prstGeom>
          <a:noFill/>
        </p:spPr>
        <p:txBody>
          <a:bodyPr wrap="square">
            <a:spAutoFit/>
          </a:bodyPr>
          <a:lstStyle/>
          <a:p>
            <a:pPr marL="342900" lvl="0" indent="-342900" algn="just" hangingPunct="0">
              <a:lnSpc>
                <a:spcPct val="115000"/>
              </a:lnSpc>
              <a:buFont typeface="+mj-lt"/>
              <a:buAutoNum type="alphaLcParenR"/>
            </a:pPr>
            <a:r>
              <a:rPr lang="cs-CZ" sz="2000" b="1" dirty="0">
                <a:effectLst/>
                <a:latin typeface="Times New Roman" panose="02020603050405020304" pitchFamily="18" charset="0"/>
                <a:ea typeface="Times New Roman" panose="02020603050405020304" pitchFamily="18" charset="0"/>
              </a:rPr>
              <a:t>souhrnná data - </a:t>
            </a:r>
            <a:r>
              <a:rPr lang="cs-CZ" sz="2000" dirty="0">
                <a:effectLst/>
                <a:latin typeface="Times New Roman" panose="02020603050405020304" pitchFamily="18" charset="0"/>
                <a:ea typeface="Times New Roman" panose="02020603050405020304" pitchFamily="18" charset="0"/>
              </a:rPr>
              <a:t>plánované a skutečné náklady na údržbu, skutečné náklady na opravy na základě vyhodnocení preventivní údržby, skutečné náklady na opravy provedené po poruše, skutečné náklady na technické zhodnocení na základě vyhodnocení preventivní údržby, zařízení přenosové a distribuční soustavy a účetní zůstatkovou hodnotu zařízení přenosové a distribuční soustavy </a:t>
            </a:r>
            <a:r>
              <a:rPr lang="cs-CZ" sz="2000" b="1" dirty="0">
                <a:effectLst/>
                <a:latin typeface="Times New Roman" panose="02020603050405020304" pitchFamily="18" charset="0"/>
                <a:ea typeface="Times New Roman" panose="02020603050405020304" pitchFamily="18" charset="0"/>
              </a:rPr>
              <a:t>v tis. Kč,</a:t>
            </a:r>
          </a:p>
          <a:p>
            <a:pPr marL="342900" lvl="0" indent="-342900" algn="just" hangingPunct="0">
              <a:lnSpc>
                <a:spcPct val="115000"/>
              </a:lnSpc>
              <a:buFont typeface="+mj-lt"/>
              <a:buAutoNum type="alphaLcParenR"/>
            </a:pPr>
            <a:endParaRPr lang="cs-CZ" sz="2000" dirty="0">
              <a:effectLst/>
              <a:latin typeface="Times New Roman" panose="02020603050405020304" pitchFamily="18" charset="0"/>
              <a:ea typeface="Times New Roman" panose="02020603050405020304" pitchFamily="18" charset="0"/>
            </a:endParaRPr>
          </a:p>
          <a:p>
            <a:pPr marL="342900" lvl="0" indent="-342900" algn="just" hangingPunct="0">
              <a:lnSpc>
                <a:spcPct val="115000"/>
              </a:lnSpc>
              <a:buFont typeface="+mj-lt"/>
              <a:buAutoNum type="alphaLcParenR"/>
            </a:pPr>
            <a:r>
              <a:rPr lang="cs-CZ" sz="2000" dirty="0">
                <a:effectLst/>
                <a:latin typeface="Times New Roman" panose="02020603050405020304" pitchFamily="18" charset="0"/>
                <a:ea typeface="Times New Roman" panose="02020603050405020304" pitchFamily="18" charset="0"/>
              </a:rPr>
              <a:t>podrobné členění - skutečné náklady na údržbu prováděnou provozovatelem přenosové a distribuční soustavy (tj. vlastní údržba) a náklady na údržbu prováděnou externě, skutečné náklady na opravy na základě vyhodnocení preventivní údržby, skutečné náklady na opravy provedené po poruše, skutečné náklady na technické zhodnocení na základě vyhodnocení preventivní údržby </a:t>
            </a:r>
            <a:r>
              <a:rPr lang="cs-CZ" sz="2000" b="1" dirty="0">
                <a:effectLst/>
                <a:latin typeface="Times New Roman" panose="02020603050405020304" pitchFamily="18" charset="0"/>
                <a:ea typeface="Times New Roman" panose="02020603050405020304" pitchFamily="18" charset="0"/>
              </a:rPr>
              <a:t>v tis. Kč</a:t>
            </a:r>
            <a:r>
              <a:rPr lang="cs-CZ" sz="2000" dirty="0">
                <a:effectLst/>
                <a:latin typeface="Times New Roman" panose="02020603050405020304" pitchFamily="18" charset="0"/>
                <a:ea typeface="Times New Roman" panose="02020603050405020304" pitchFamily="18" charset="0"/>
              </a:rPr>
              <a:t>.</a:t>
            </a:r>
          </a:p>
        </p:txBody>
      </p:sp>
    </p:spTree>
    <p:extLst>
      <p:ext uri="{BB962C8B-B14F-4D97-AF65-F5344CB8AC3E}">
        <p14:creationId xmlns:p14="http://schemas.microsoft.com/office/powerpoint/2010/main" val="5232627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ulka 3">
            <a:extLst>
              <a:ext uri="{FF2B5EF4-FFF2-40B4-BE49-F238E27FC236}">
                <a16:creationId xmlns:a16="http://schemas.microsoft.com/office/drawing/2014/main" id="{48077AFF-7BE4-139A-C54D-1221339804E1}"/>
              </a:ext>
            </a:extLst>
          </p:cNvPr>
          <p:cNvGraphicFramePr>
            <a:graphicFrameLocks noGrp="1"/>
          </p:cNvGraphicFramePr>
          <p:nvPr>
            <p:extLst>
              <p:ext uri="{D42A27DB-BD31-4B8C-83A1-F6EECF244321}">
                <p14:modId xmlns:p14="http://schemas.microsoft.com/office/powerpoint/2010/main" val="2139649240"/>
              </p:ext>
            </p:extLst>
          </p:nvPr>
        </p:nvGraphicFramePr>
        <p:xfrm>
          <a:off x="-99391" y="-9940"/>
          <a:ext cx="12291391" cy="6858001"/>
        </p:xfrm>
        <a:graphic>
          <a:graphicData uri="http://schemas.openxmlformats.org/drawingml/2006/table">
            <a:tbl>
              <a:tblPr firstRow="1" firstCol="1" bandRow="1">
                <a:tableStyleId>{5C22544A-7EE6-4342-B048-85BDC9FD1C3A}</a:tableStyleId>
              </a:tblPr>
              <a:tblGrid>
                <a:gridCol w="1551340">
                  <a:extLst>
                    <a:ext uri="{9D8B030D-6E8A-4147-A177-3AD203B41FA5}">
                      <a16:colId xmlns:a16="http://schemas.microsoft.com/office/drawing/2014/main" val="1855051558"/>
                    </a:ext>
                  </a:extLst>
                </a:gridCol>
                <a:gridCol w="1374545">
                  <a:extLst>
                    <a:ext uri="{9D8B030D-6E8A-4147-A177-3AD203B41FA5}">
                      <a16:colId xmlns:a16="http://schemas.microsoft.com/office/drawing/2014/main" val="3333498887"/>
                    </a:ext>
                  </a:extLst>
                </a:gridCol>
                <a:gridCol w="1543104">
                  <a:extLst>
                    <a:ext uri="{9D8B030D-6E8A-4147-A177-3AD203B41FA5}">
                      <a16:colId xmlns:a16="http://schemas.microsoft.com/office/drawing/2014/main" val="3583432404"/>
                    </a:ext>
                  </a:extLst>
                </a:gridCol>
                <a:gridCol w="1663346">
                  <a:extLst>
                    <a:ext uri="{9D8B030D-6E8A-4147-A177-3AD203B41FA5}">
                      <a16:colId xmlns:a16="http://schemas.microsoft.com/office/drawing/2014/main" val="188351546"/>
                    </a:ext>
                  </a:extLst>
                </a:gridCol>
                <a:gridCol w="1462943">
                  <a:extLst>
                    <a:ext uri="{9D8B030D-6E8A-4147-A177-3AD203B41FA5}">
                      <a16:colId xmlns:a16="http://schemas.microsoft.com/office/drawing/2014/main" val="785654397"/>
                    </a:ext>
                  </a:extLst>
                </a:gridCol>
                <a:gridCol w="1252519">
                  <a:extLst>
                    <a:ext uri="{9D8B030D-6E8A-4147-A177-3AD203B41FA5}">
                      <a16:colId xmlns:a16="http://schemas.microsoft.com/office/drawing/2014/main" val="1590360802"/>
                    </a:ext>
                  </a:extLst>
                </a:gridCol>
                <a:gridCol w="1232479">
                  <a:extLst>
                    <a:ext uri="{9D8B030D-6E8A-4147-A177-3AD203B41FA5}">
                      <a16:colId xmlns:a16="http://schemas.microsoft.com/office/drawing/2014/main" val="307897871"/>
                    </a:ext>
                  </a:extLst>
                </a:gridCol>
                <a:gridCol w="1202419">
                  <a:extLst>
                    <a:ext uri="{9D8B030D-6E8A-4147-A177-3AD203B41FA5}">
                      <a16:colId xmlns:a16="http://schemas.microsoft.com/office/drawing/2014/main" val="4048817542"/>
                    </a:ext>
                  </a:extLst>
                </a:gridCol>
                <a:gridCol w="1008696">
                  <a:extLst>
                    <a:ext uri="{9D8B030D-6E8A-4147-A177-3AD203B41FA5}">
                      <a16:colId xmlns:a16="http://schemas.microsoft.com/office/drawing/2014/main" val="1230487922"/>
                    </a:ext>
                  </a:extLst>
                </a:gridCol>
              </a:tblGrid>
              <a:tr h="358431">
                <a:tc>
                  <a:txBody>
                    <a:bodyPr/>
                    <a:lstStyle/>
                    <a:p>
                      <a:pPr algn="l">
                        <a:lnSpc>
                          <a:spcPct val="115000"/>
                        </a:lnSpc>
                        <a:spcAft>
                          <a:spcPts val="1000"/>
                        </a:spcAft>
                      </a:pPr>
                      <a:r>
                        <a:rPr lang="cs-CZ" sz="1200">
                          <a:effectLst/>
                        </a:rPr>
                        <a:t> </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19899" marR="19899" marT="0" marB="0"/>
                </a:tc>
                <a:tc gridSpan="2">
                  <a:txBody>
                    <a:bodyPr/>
                    <a:lstStyle/>
                    <a:p>
                      <a:pPr algn="l">
                        <a:lnSpc>
                          <a:spcPct val="115000"/>
                        </a:lnSpc>
                        <a:spcAft>
                          <a:spcPts val="1000"/>
                        </a:spcAft>
                      </a:pPr>
                      <a:r>
                        <a:rPr lang="cs-CZ" sz="1200">
                          <a:effectLst/>
                        </a:rPr>
                        <a:t> </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19899" marR="19899" marT="0" marB="0"/>
                </a:tc>
                <a:tc hMerge="1">
                  <a:txBody>
                    <a:bodyPr/>
                    <a:lstStyle/>
                    <a:p>
                      <a:endParaRPr lang="cs-CZ"/>
                    </a:p>
                  </a:txBody>
                  <a:tcPr/>
                </a:tc>
                <a:tc gridSpan="6">
                  <a:txBody>
                    <a:bodyPr/>
                    <a:lstStyle/>
                    <a:p>
                      <a:pPr algn="l">
                        <a:lnSpc>
                          <a:spcPct val="115000"/>
                        </a:lnSpc>
                        <a:spcAft>
                          <a:spcPts val="1000"/>
                        </a:spcAft>
                      </a:pPr>
                      <a:r>
                        <a:rPr lang="cs-CZ" sz="1200" dirty="0">
                          <a:effectLst/>
                        </a:rPr>
                        <a:t>EKONOMICKÉ ÚDAJE – PODROBNÉ ČLENĚNÍ (v tis. Kč)</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9899" marR="19899" marT="0" marB="0"/>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2012865920"/>
                  </a:ext>
                </a:extLst>
              </a:tr>
              <a:tr h="220588">
                <a:tc rowSpan="2">
                  <a:txBody>
                    <a:bodyPr/>
                    <a:lstStyle/>
                    <a:p>
                      <a:pPr algn="ctr">
                        <a:lnSpc>
                          <a:spcPct val="115000"/>
                        </a:lnSpc>
                        <a:spcAft>
                          <a:spcPts val="1000"/>
                        </a:spcAft>
                      </a:pPr>
                      <a:r>
                        <a:rPr lang="cs-CZ" sz="1200">
                          <a:effectLst/>
                        </a:rPr>
                        <a:t>Podle bodu. 4 písm. b)</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19899" marR="19899" marT="0" marB="0" anchor="ctr"/>
                </a:tc>
                <a:tc gridSpan="2">
                  <a:txBody>
                    <a:bodyPr/>
                    <a:lstStyle/>
                    <a:p>
                      <a:pPr algn="ctr">
                        <a:lnSpc>
                          <a:spcPct val="115000"/>
                        </a:lnSpc>
                        <a:spcAft>
                          <a:spcPts val="1000"/>
                        </a:spcAft>
                      </a:pPr>
                      <a:r>
                        <a:rPr lang="cs-CZ" sz="1200">
                          <a:effectLst/>
                        </a:rPr>
                        <a:t>Náklady na vlastní údržbu</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19899" marR="19899" marT="0" marB="0" anchor="ctr"/>
                </a:tc>
                <a:tc hMerge="1">
                  <a:txBody>
                    <a:bodyPr/>
                    <a:lstStyle/>
                    <a:p>
                      <a:endParaRPr lang="cs-CZ"/>
                    </a:p>
                  </a:txBody>
                  <a:tcPr/>
                </a:tc>
                <a:tc gridSpan="2">
                  <a:txBody>
                    <a:bodyPr/>
                    <a:lstStyle/>
                    <a:p>
                      <a:pPr algn="ctr">
                        <a:lnSpc>
                          <a:spcPct val="115000"/>
                        </a:lnSpc>
                        <a:spcAft>
                          <a:spcPts val="1000"/>
                        </a:spcAft>
                      </a:pPr>
                      <a:r>
                        <a:rPr lang="cs-CZ" sz="1200">
                          <a:effectLst/>
                        </a:rPr>
                        <a:t>Náklady na externí údržbu</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19899" marR="19899" marT="0" marB="0" anchor="ctr"/>
                </a:tc>
                <a:tc hMerge="1">
                  <a:txBody>
                    <a:bodyPr/>
                    <a:lstStyle/>
                    <a:p>
                      <a:endParaRPr lang="cs-CZ"/>
                    </a:p>
                  </a:txBody>
                  <a:tcPr/>
                </a:tc>
                <a:tc rowSpan="2">
                  <a:txBody>
                    <a:bodyPr/>
                    <a:lstStyle/>
                    <a:p>
                      <a:pPr algn="ctr">
                        <a:lnSpc>
                          <a:spcPct val="115000"/>
                        </a:lnSpc>
                        <a:spcAft>
                          <a:spcPts val="1000"/>
                        </a:spcAft>
                      </a:pPr>
                      <a:r>
                        <a:rPr lang="cs-CZ" sz="1200">
                          <a:effectLst/>
                        </a:rPr>
                        <a:t>Náklady na opravy na základě vyhodnocení preventivní údržby</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19899" marR="19899" marT="0" marB="0" anchor="ctr"/>
                </a:tc>
                <a:tc rowSpan="2">
                  <a:txBody>
                    <a:bodyPr/>
                    <a:lstStyle/>
                    <a:p>
                      <a:pPr algn="ctr">
                        <a:lnSpc>
                          <a:spcPct val="115000"/>
                        </a:lnSpc>
                        <a:spcAft>
                          <a:spcPts val="1000"/>
                        </a:spcAft>
                      </a:pPr>
                      <a:r>
                        <a:rPr lang="cs-CZ" sz="1200">
                          <a:effectLst/>
                        </a:rPr>
                        <a:t>Náklady na opravy provedené po poruše</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19899" marR="19899" marT="0" marB="0" anchor="ctr"/>
                </a:tc>
                <a:tc rowSpan="2">
                  <a:txBody>
                    <a:bodyPr/>
                    <a:lstStyle/>
                    <a:p>
                      <a:pPr algn="ctr">
                        <a:lnSpc>
                          <a:spcPct val="115000"/>
                        </a:lnSpc>
                        <a:spcAft>
                          <a:spcPts val="1000"/>
                        </a:spcAft>
                      </a:pPr>
                      <a:r>
                        <a:rPr lang="cs-CZ" sz="1200" dirty="0">
                          <a:effectLst/>
                        </a:rPr>
                        <a:t>Náklady na technické zhodnocení na základě vyhodnocení preventivní údržby</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9899" marR="19899" marT="0" marB="0" anchor="ctr"/>
                </a:tc>
                <a:tc rowSpan="2">
                  <a:txBody>
                    <a:bodyPr/>
                    <a:lstStyle/>
                    <a:p>
                      <a:pPr algn="ctr">
                        <a:lnSpc>
                          <a:spcPct val="115000"/>
                        </a:lnSpc>
                        <a:spcAft>
                          <a:spcPts val="1000"/>
                        </a:spcAft>
                      </a:pPr>
                      <a:endParaRPr lang="cs-CZ" sz="1200" dirty="0">
                        <a:effectLst/>
                      </a:endParaRPr>
                    </a:p>
                    <a:p>
                      <a:pPr algn="ctr">
                        <a:lnSpc>
                          <a:spcPct val="115000"/>
                        </a:lnSpc>
                        <a:spcAft>
                          <a:spcPts val="1000"/>
                        </a:spcAft>
                      </a:pPr>
                      <a:endParaRPr lang="cs-CZ" sz="1200" dirty="0">
                        <a:effectLst/>
                      </a:endParaRPr>
                    </a:p>
                    <a:p>
                      <a:pPr algn="ctr">
                        <a:lnSpc>
                          <a:spcPct val="115000"/>
                        </a:lnSpc>
                        <a:spcAft>
                          <a:spcPts val="1000"/>
                        </a:spcAft>
                      </a:pPr>
                      <a:endParaRPr lang="cs-CZ" sz="1200" dirty="0">
                        <a:effectLst/>
                      </a:endParaRPr>
                    </a:p>
                    <a:p>
                      <a:pPr algn="ctr">
                        <a:lnSpc>
                          <a:spcPct val="115000"/>
                        </a:lnSpc>
                        <a:spcAft>
                          <a:spcPts val="1000"/>
                        </a:spcAft>
                      </a:pPr>
                      <a:r>
                        <a:rPr lang="cs-CZ" sz="1200" dirty="0">
                          <a:effectLst/>
                        </a:rPr>
                        <a:t>Komentář k jednotlivým údajům</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9899" marR="19899" marT="0" marB="0"/>
                </a:tc>
                <a:extLst>
                  <a:ext uri="{0D108BD9-81ED-4DB2-BD59-A6C34878D82A}">
                    <a16:rowId xmlns:a16="http://schemas.microsoft.com/office/drawing/2014/main" val="2325476884"/>
                  </a:ext>
                </a:extLst>
              </a:tr>
              <a:tr h="2406475">
                <a:tc vMerge="1">
                  <a:txBody>
                    <a:bodyPr/>
                    <a:lstStyle/>
                    <a:p>
                      <a:endParaRPr lang="cs-CZ"/>
                    </a:p>
                  </a:txBody>
                  <a:tcPr/>
                </a:tc>
                <a:tc>
                  <a:txBody>
                    <a:bodyPr/>
                    <a:lstStyle/>
                    <a:p>
                      <a:pPr algn="ctr">
                        <a:lnSpc>
                          <a:spcPct val="115000"/>
                        </a:lnSpc>
                        <a:spcAft>
                          <a:spcPts val="1000"/>
                        </a:spcAft>
                      </a:pPr>
                      <a:r>
                        <a:rPr lang="cs-CZ" sz="1200" dirty="0">
                          <a:effectLst/>
                        </a:rPr>
                        <a:t>Plán</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9899" marR="19899" marT="0" marB="0" anchor="ctr"/>
                </a:tc>
                <a:tc>
                  <a:txBody>
                    <a:bodyPr/>
                    <a:lstStyle/>
                    <a:p>
                      <a:pPr algn="ctr">
                        <a:lnSpc>
                          <a:spcPct val="115000"/>
                        </a:lnSpc>
                        <a:spcAft>
                          <a:spcPts val="1000"/>
                        </a:spcAft>
                      </a:pPr>
                      <a:r>
                        <a:rPr lang="cs-CZ" sz="1200">
                          <a:effectLst/>
                        </a:rPr>
                        <a:t>Skutečnost</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19899" marR="19899" marT="0" marB="0" anchor="ctr"/>
                </a:tc>
                <a:tc>
                  <a:txBody>
                    <a:bodyPr/>
                    <a:lstStyle/>
                    <a:p>
                      <a:pPr algn="ctr">
                        <a:lnSpc>
                          <a:spcPct val="115000"/>
                        </a:lnSpc>
                        <a:spcAft>
                          <a:spcPts val="1000"/>
                        </a:spcAft>
                      </a:pPr>
                      <a:r>
                        <a:rPr lang="cs-CZ" sz="1200" dirty="0">
                          <a:effectLst/>
                        </a:rPr>
                        <a:t>Plán</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9899" marR="19899" marT="0" marB="0" anchor="ctr"/>
                </a:tc>
                <a:tc>
                  <a:txBody>
                    <a:bodyPr/>
                    <a:lstStyle/>
                    <a:p>
                      <a:pPr algn="ctr">
                        <a:lnSpc>
                          <a:spcPct val="115000"/>
                        </a:lnSpc>
                        <a:spcAft>
                          <a:spcPts val="1000"/>
                        </a:spcAft>
                      </a:pPr>
                      <a:r>
                        <a:rPr lang="cs-CZ" sz="1200">
                          <a:effectLst/>
                        </a:rPr>
                        <a:t>Skutečnost</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19899" marR="19899" marT="0" marB="0" anchor="ctr"/>
                </a:tc>
                <a:tc vMerge="1">
                  <a:txBody>
                    <a:bodyPr/>
                    <a:lstStyle/>
                    <a:p>
                      <a:endParaRPr lang="cs-CZ"/>
                    </a:p>
                  </a:txBody>
                  <a:tcPr/>
                </a:tc>
                <a:tc vMerge="1">
                  <a:txBody>
                    <a:bodyPr/>
                    <a:lstStyle/>
                    <a:p>
                      <a:endParaRPr lang="cs-CZ"/>
                    </a:p>
                  </a:txBody>
                  <a:tcPr/>
                </a:tc>
                <a:tc vMerge="1">
                  <a:txBody>
                    <a:bodyPr/>
                    <a:lstStyle/>
                    <a:p>
                      <a:endParaRPr lang="cs-CZ"/>
                    </a:p>
                  </a:txBody>
                  <a:tcPr/>
                </a:tc>
                <a:tc vMerge="1">
                  <a:txBody>
                    <a:bodyPr/>
                    <a:lstStyle/>
                    <a:p>
                      <a:endParaRPr lang="cs-CZ"/>
                    </a:p>
                  </a:txBody>
                  <a:tcPr/>
                </a:tc>
                <a:extLst>
                  <a:ext uri="{0D108BD9-81ED-4DB2-BD59-A6C34878D82A}">
                    <a16:rowId xmlns:a16="http://schemas.microsoft.com/office/drawing/2014/main" val="2785729282"/>
                  </a:ext>
                </a:extLst>
              </a:tr>
              <a:tr h="884540">
                <a:tc>
                  <a:txBody>
                    <a:bodyPr/>
                    <a:lstStyle/>
                    <a:p>
                      <a:pPr algn="ctr">
                        <a:lnSpc>
                          <a:spcPct val="115000"/>
                        </a:lnSpc>
                        <a:spcAft>
                          <a:spcPts val="1000"/>
                        </a:spcAft>
                      </a:pPr>
                      <a:r>
                        <a:rPr lang="cs-CZ" sz="1200">
                          <a:effectLst/>
                        </a:rPr>
                        <a:t>Napěťová hladina NN (&lt; 1000 V)</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19899" marR="19899" marT="0" marB="0" anchor="ctr"/>
                </a:tc>
                <a:tc>
                  <a:txBody>
                    <a:bodyPr/>
                    <a:lstStyle/>
                    <a:p>
                      <a:pPr algn="ctr">
                        <a:lnSpc>
                          <a:spcPct val="115000"/>
                        </a:lnSpc>
                        <a:spcAft>
                          <a:spcPts val="1000"/>
                        </a:spcAft>
                      </a:pPr>
                      <a:r>
                        <a:rPr lang="cs-CZ" sz="1200">
                          <a:effectLst/>
                        </a:rPr>
                        <a:t> </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19899" marR="19899" marT="0" marB="0" anchor="ctr"/>
                </a:tc>
                <a:tc>
                  <a:txBody>
                    <a:bodyPr/>
                    <a:lstStyle/>
                    <a:p>
                      <a:pPr algn="ctr">
                        <a:lnSpc>
                          <a:spcPct val="115000"/>
                        </a:lnSpc>
                        <a:spcAft>
                          <a:spcPts val="1000"/>
                        </a:spcAft>
                      </a:pPr>
                      <a:r>
                        <a:rPr lang="cs-CZ" sz="1200">
                          <a:effectLst/>
                        </a:rPr>
                        <a:t> </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19899" marR="19899" marT="0" marB="0"/>
                </a:tc>
                <a:tc>
                  <a:txBody>
                    <a:bodyPr/>
                    <a:lstStyle/>
                    <a:p>
                      <a:pPr algn="ctr">
                        <a:lnSpc>
                          <a:spcPct val="115000"/>
                        </a:lnSpc>
                        <a:spcAft>
                          <a:spcPts val="1000"/>
                        </a:spcAft>
                      </a:pPr>
                      <a:r>
                        <a:rPr lang="cs-CZ" sz="1200" dirty="0">
                          <a:effectLst/>
                        </a:rPr>
                        <a:t> </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9899" marR="19899" marT="0" marB="0" anchor="ctr"/>
                </a:tc>
                <a:tc>
                  <a:txBody>
                    <a:bodyPr/>
                    <a:lstStyle/>
                    <a:p>
                      <a:pPr algn="ctr">
                        <a:lnSpc>
                          <a:spcPct val="115000"/>
                        </a:lnSpc>
                        <a:spcAft>
                          <a:spcPts val="1000"/>
                        </a:spcAft>
                      </a:pPr>
                      <a:r>
                        <a:rPr lang="cs-CZ" sz="1200">
                          <a:effectLst/>
                        </a:rPr>
                        <a:t> </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19899" marR="19899" marT="0" marB="0"/>
                </a:tc>
                <a:tc>
                  <a:txBody>
                    <a:bodyPr/>
                    <a:lstStyle/>
                    <a:p>
                      <a:pPr algn="ctr">
                        <a:lnSpc>
                          <a:spcPct val="115000"/>
                        </a:lnSpc>
                        <a:spcAft>
                          <a:spcPts val="1000"/>
                        </a:spcAft>
                      </a:pPr>
                      <a:r>
                        <a:rPr lang="cs-CZ" sz="1200">
                          <a:effectLst/>
                        </a:rPr>
                        <a:t> </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19899" marR="19899" marT="0" marB="0" anchor="ctr"/>
                </a:tc>
                <a:tc>
                  <a:txBody>
                    <a:bodyPr/>
                    <a:lstStyle/>
                    <a:p>
                      <a:pPr algn="ctr">
                        <a:lnSpc>
                          <a:spcPct val="115000"/>
                        </a:lnSpc>
                        <a:spcAft>
                          <a:spcPts val="1000"/>
                        </a:spcAft>
                      </a:pPr>
                      <a:r>
                        <a:rPr lang="cs-CZ" sz="1200">
                          <a:effectLst/>
                        </a:rPr>
                        <a:t> </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19899" marR="19899" marT="0" marB="0" anchor="ctr"/>
                </a:tc>
                <a:tc>
                  <a:txBody>
                    <a:bodyPr/>
                    <a:lstStyle/>
                    <a:p>
                      <a:pPr algn="ctr">
                        <a:lnSpc>
                          <a:spcPct val="115000"/>
                        </a:lnSpc>
                        <a:spcAft>
                          <a:spcPts val="1000"/>
                        </a:spcAft>
                      </a:pPr>
                      <a:r>
                        <a:rPr lang="cs-CZ" sz="1200" dirty="0">
                          <a:effectLst/>
                        </a:rPr>
                        <a:t> </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9899" marR="19899" marT="0" marB="0" anchor="ctr"/>
                </a:tc>
                <a:tc>
                  <a:txBody>
                    <a:bodyPr/>
                    <a:lstStyle/>
                    <a:p>
                      <a:pPr algn="ctr">
                        <a:lnSpc>
                          <a:spcPct val="115000"/>
                        </a:lnSpc>
                        <a:spcAft>
                          <a:spcPts val="1000"/>
                        </a:spcAft>
                      </a:pPr>
                      <a:r>
                        <a:rPr lang="cs-CZ" sz="1200">
                          <a:effectLst/>
                        </a:rPr>
                        <a:t> </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19899" marR="19899" marT="0" marB="0"/>
                </a:tc>
                <a:extLst>
                  <a:ext uri="{0D108BD9-81ED-4DB2-BD59-A6C34878D82A}">
                    <a16:rowId xmlns:a16="http://schemas.microsoft.com/office/drawing/2014/main" val="3840671241"/>
                  </a:ext>
                </a:extLst>
              </a:tr>
              <a:tr h="995989">
                <a:tc>
                  <a:txBody>
                    <a:bodyPr/>
                    <a:lstStyle/>
                    <a:p>
                      <a:pPr algn="ctr">
                        <a:lnSpc>
                          <a:spcPct val="115000"/>
                        </a:lnSpc>
                        <a:spcAft>
                          <a:spcPts val="1000"/>
                        </a:spcAft>
                      </a:pPr>
                      <a:r>
                        <a:rPr lang="cs-CZ" sz="1200">
                          <a:effectLst/>
                        </a:rPr>
                        <a:t>Napěťová hladina VN (1000 V – 52 kV)</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19899" marR="19899" marT="0" marB="0" anchor="ctr"/>
                </a:tc>
                <a:tc>
                  <a:txBody>
                    <a:bodyPr/>
                    <a:lstStyle/>
                    <a:p>
                      <a:pPr algn="ctr">
                        <a:lnSpc>
                          <a:spcPct val="115000"/>
                        </a:lnSpc>
                        <a:spcAft>
                          <a:spcPts val="1000"/>
                        </a:spcAft>
                      </a:pPr>
                      <a:r>
                        <a:rPr lang="cs-CZ" sz="1200">
                          <a:effectLst/>
                        </a:rPr>
                        <a:t> </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19899" marR="19899" marT="0" marB="0" anchor="ctr"/>
                </a:tc>
                <a:tc>
                  <a:txBody>
                    <a:bodyPr/>
                    <a:lstStyle/>
                    <a:p>
                      <a:pPr algn="ctr">
                        <a:lnSpc>
                          <a:spcPct val="115000"/>
                        </a:lnSpc>
                        <a:spcAft>
                          <a:spcPts val="1000"/>
                        </a:spcAft>
                      </a:pPr>
                      <a:r>
                        <a:rPr lang="cs-CZ" sz="1200">
                          <a:effectLst/>
                        </a:rPr>
                        <a:t> </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19899" marR="19899" marT="0" marB="0"/>
                </a:tc>
                <a:tc>
                  <a:txBody>
                    <a:bodyPr/>
                    <a:lstStyle/>
                    <a:p>
                      <a:pPr algn="ctr">
                        <a:lnSpc>
                          <a:spcPct val="115000"/>
                        </a:lnSpc>
                        <a:spcAft>
                          <a:spcPts val="1000"/>
                        </a:spcAft>
                      </a:pPr>
                      <a:r>
                        <a:rPr lang="cs-CZ" sz="1200">
                          <a:effectLst/>
                        </a:rPr>
                        <a:t> </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19899" marR="19899" marT="0" marB="0" anchor="ctr"/>
                </a:tc>
                <a:tc>
                  <a:txBody>
                    <a:bodyPr/>
                    <a:lstStyle/>
                    <a:p>
                      <a:pPr algn="ctr">
                        <a:lnSpc>
                          <a:spcPct val="115000"/>
                        </a:lnSpc>
                        <a:spcAft>
                          <a:spcPts val="1000"/>
                        </a:spcAft>
                      </a:pPr>
                      <a:r>
                        <a:rPr lang="cs-CZ" sz="1200">
                          <a:effectLst/>
                        </a:rPr>
                        <a:t> </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19899" marR="19899" marT="0" marB="0"/>
                </a:tc>
                <a:tc>
                  <a:txBody>
                    <a:bodyPr/>
                    <a:lstStyle/>
                    <a:p>
                      <a:pPr algn="ctr">
                        <a:lnSpc>
                          <a:spcPct val="115000"/>
                        </a:lnSpc>
                        <a:spcAft>
                          <a:spcPts val="1000"/>
                        </a:spcAft>
                      </a:pPr>
                      <a:r>
                        <a:rPr lang="cs-CZ" sz="1200">
                          <a:effectLst/>
                        </a:rPr>
                        <a:t> </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19899" marR="19899" marT="0" marB="0" anchor="ctr"/>
                </a:tc>
                <a:tc>
                  <a:txBody>
                    <a:bodyPr/>
                    <a:lstStyle/>
                    <a:p>
                      <a:pPr algn="ctr">
                        <a:lnSpc>
                          <a:spcPct val="115000"/>
                        </a:lnSpc>
                        <a:spcAft>
                          <a:spcPts val="1000"/>
                        </a:spcAft>
                      </a:pPr>
                      <a:r>
                        <a:rPr lang="cs-CZ" sz="1200">
                          <a:effectLst/>
                        </a:rPr>
                        <a:t> </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19899" marR="19899" marT="0" marB="0" anchor="ctr"/>
                </a:tc>
                <a:tc>
                  <a:txBody>
                    <a:bodyPr/>
                    <a:lstStyle/>
                    <a:p>
                      <a:pPr algn="ctr">
                        <a:lnSpc>
                          <a:spcPct val="115000"/>
                        </a:lnSpc>
                        <a:spcAft>
                          <a:spcPts val="1000"/>
                        </a:spcAft>
                      </a:pPr>
                      <a:r>
                        <a:rPr lang="cs-CZ" sz="1200" dirty="0">
                          <a:effectLst/>
                        </a:rPr>
                        <a:t> </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9899" marR="19899" marT="0" marB="0" anchor="ctr"/>
                </a:tc>
                <a:tc>
                  <a:txBody>
                    <a:bodyPr/>
                    <a:lstStyle/>
                    <a:p>
                      <a:pPr algn="ctr">
                        <a:lnSpc>
                          <a:spcPct val="115000"/>
                        </a:lnSpc>
                        <a:spcAft>
                          <a:spcPts val="1000"/>
                        </a:spcAft>
                      </a:pPr>
                      <a:r>
                        <a:rPr lang="cs-CZ" sz="1200">
                          <a:effectLst/>
                        </a:rPr>
                        <a:t> </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19899" marR="19899" marT="0" marB="0"/>
                </a:tc>
                <a:extLst>
                  <a:ext uri="{0D108BD9-81ED-4DB2-BD59-A6C34878D82A}">
                    <a16:rowId xmlns:a16="http://schemas.microsoft.com/office/drawing/2014/main" val="502274678"/>
                  </a:ext>
                </a:extLst>
              </a:tr>
              <a:tr h="995989">
                <a:tc>
                  <a:txBody>
                    <a:bodyPr/>
                    <a:lstStyle/>
                    <a:p>
                      <a:pPr algn="ctr">
                        <a:lnSpc>
                          <a:spcPct val="115000"/>
                        </a:lnSpc>
                        <a:spcAft>
                          <a:spcPts val="1000"/>
                        </a:spcAft>
                      </a:pPr>
                      <a:r>
                        <a:rPr lang="cs-CZ" sz="1200">
                          <a:effectLst/>
                        </a:rPr>
                        <a:t>Napěťová hladina VVN (52 kV – 300 kV)</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19899" marR="19899" marT="0" marB="0" anchor="ctr"/>
                </a:tc>
                <a:tc>
                  <a:txBody>
                    <a:bodyPr/>
                    <a:lstStyle/>
                    <a:p>
                      <a:pPr algn="ctr">
                        <a:lnSpc>
                          <a:spcPct val="115000"/>
                        </a:lnSpc>
                        <a:spcAft>
                          <a:spcPts val="1000"/>
                        </a:spcAft>
                      </a:pPr>
                      <a:r>
                        <a:rPr lang="cs-CZ" sz="1200">
                          <a:effectLst/>
                        </a:rPr>
                        <a:t> </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19899" marR="19899" marT="0" marB="0" anchor="ctr"/>
                </a:tc>
                <a:tc>
                  <a:txBody>
                    <a:bodyPr/>
                    <a:lstStyle/>
                    <a:p>
                      <a:pPr algn="ctr">
                        <a:lnSpc>
                          <a:spcPct val="115000"/>
                        </a:lnSpc>
                        <a:spcAft>
                          <a:spcPts val="1000"/>
                        </a:spcAft>
                      </a:pPr>
                      <a:r>
                        <a:rPr lang="cs-CZ" sz="1200">
                          <a:effectLst/>
                        </a:rPr>
                        <a:t> </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19899" marR="19899" marT="0" marB="0"/>
                </a:tc>
                <a:tc>
                  <a:txBody>
                    <a:bodyPr/>
                    <a:lstStyle/>
                    <a:p>
                      <a:pPr algn="ctr">
                        <a:lnSpc>
                          <a:spcPct val="115000"/>
                        </a:lnSpc>
                        <a:spcAft>
                          <a:spcPts val="1000"/>
                        </a:spcAft>
                      </a:pPr>
                      <a:r>
                        <a:rPr lang="cs-CZ" sz="1200">
                          <a:effectLst/>
                        </a:rPr>
                        <a:t> </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19899" marR="19899" marT="0" marB="0" anchor="ctr"/>
                </a:tc>
                <a:tc>
                  <a:txBody>
                    <a:bodyPr/>
                    <a:lstStyle/>
                    <a:p>
                      <a:pPr algn="ctr">
                        <a:lnSpc>
                          <a:spcPct val="115000"/>
                        </a:lnSpc>
                        <a:spcAft>
                          <a:spcPts val="1000"/>
                        </a:spcAft>
                      </a:pPr>
                      <a:r>
                        <a:rPr lang="cs-CZ" sz="1200">
                          <a:effectLst/>
                        </a:rPr>
                        <a:t> </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19899" marR="19899" marT="0" marB="0"/>
                </a:tc>
                <a:tc>
                  <a:txBody>
                    <a:bodyPr/>
                    <a:lstStyle/>
                    <a:p>
                      <a:pPr algn="ctr">
                        <a:lnSpc>
                          <a:spcPct val="115000"/>
                        </a:lnSpc>
                        <a:spcAft>
                          <a:spcPts val="1000"/>
                        </a:spcAft>
                      </a:pPr>
                      <a:r>
                        <a:rPr lang="cs-CZ" sz="1200">
                          <a:effectLst/>
                        </a:rPr>
                        <a:t> </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19899" marR="19899" marT="0" marB="0" anchor="ctr"/>
                </a:tc>
                <a:tc>
                  <a:txBody>
                    <a:bodyPr/>
                    <a:lstStyle/>
                    <a:p>
                      <a:pPr algn="ctr">
                        <a:lnSpc>
                          <a:spcPct val="115000"/>
                        </a:lnSpc>
                        <a:spcAft>
                          <a:spcPts val="1000"/>
                        </a:spcAft>
                      </a:pPr>
                      <a:r>
                        <a:rPr lang="cs-CZ" sz="1200">
                          <a:effectLst/>
                        </a:rPr>
                        <a:t> </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19899" marR="19899" marT="0" marB="0" anchor="ctr"/>
                </a:tc>
                <a:tc>
                  <a:txBody>
                    <a:bodyPr/>
                    <a:lstStyle/>
                    <a:p>
                      <a:pPr algn="ctr">
                        <a:lnSpc>
                          <a:spcPct val="115000"/>
                        </a:lnSpc>
                        <a:spcAft>
                          <a:spcPts val="1000"/>
                        </a:spcAft>
                      </a:pPr>
                      <a:r>
                        <a:rPr lang="cs-CZ" sz="1200" dirty="0">
                          <a:effectLst/>
                        </a:rPr>
                        <a:t> </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9899" marR="19899" marT="0" marB="0" anchor="ctr"/>
                </a:tc>
                <a:tc>
                  <a:txBody>
                    <a:bodyPr/>
                    <a:lstStyle/>
                    <a:p>
                      <a:pPr algn="ctr">
                        <a:lnSpc>
                          <a:spcPct val="115000"/>
                        </a:lnSpc>
                        <a:spcAft>
                          <a:spcPts val="1000"/>
                        </a:spcAft>
                      </a:pPr>
                      <a:r>
                        <a:rPr lang="cs-CZ" sz="1200">
                          <a:effectLst/>
                        </a:rPr>
                        <a:t> </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19899" marR="19899" marT="0" marB="0"/>
                </a:tc>
                <a:extLst>
                  <a:ext uri="{0D108BD9-81ED-4DB2-BD59-A6C34878D82A}">
                    <a16:rowId xmlns:a16="http://schemas.microsoft.com/office/drawing/2014/main" val="2641601219"/>
                  </a:ext>
                </a:extLst>
              </a:tr>
              <a:tr h="995989">
                <a:tc>
                  <a:txBody>
                    <a:bodyPr/>
                    <a:lstStyle/>
                    <a:p>
                      <a:pPr algn="ctr">
                        <a:lnSpc>
                          <a:spcPct val="115000"/>
                        </a:lnSpc>
                        <a:spcAft>
                          <a:spcPts val="1000"/>
                        </a:spcAft>
                      </a:pPr>
                      <a:r>
                        <a:rPr lang="cs-CZ" sz="1200">
                          <a:effectLst/>
                        </a:rPr>
                        <a:t>Napěťová hladina ZVN (300 kV – 800 kV)</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19899" marR="19899" marT="0" marB="0" anchor="ctr"/>
                </a:tc>
                <a:tc>
                  <a:txBody>
                    <a:bodyPr/>
                    <a:lstStyle/>
                    <a:p>
                      <a:pPr algn="ctr">
                        <a:lnSpc>
                          <a:spcPct val="115000"/>
                        </a:lnSpc>
                        <a:spcAft>
                          <a:spcPts val="1000"/>
                        </a:spcAft>
                      </a:pPr>
                      <a:r>
                        <a:rPr lang="cs-CZ" sz="1200">
                          <a:effectLst/>
                        </a:rPr>
                        <a:t> </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19899" marR="19899" marT="0" marB="0" anchor="ctr"/>
                </a:tc>
                <a:tc>
                  <a:txBody>
                    <a:bodyPr/>
                    <a:lstStyle/>
                    <a:p>
                      <a:pPr algn="ctr">
                        <a:lnSpc>
                          <a:spcPct val="115000"/>
                        </a:lnSpc>
                        <a:spcAft>
                          <a:spcPts val="1000"/>
                        </a:spcAft>
                      </a:pPr>
                      <a:r>
                        <a:rPr lang="cs-CZ" sz="1200">
                          <a:effectLst/>
                        </a:rPr>
                        <a:t> </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19899" marR="19899" marT="0" marB="0"/>
                </a:tc>
                <a:tc>
                  <a:txBody>
                    <a:bodyPr/>
                    <a:lstStyle/>
                    <a:p>
                      <a:pPr algn="ctr">
                        <a:lnSpc>
                          <a:spcPct val="115000"/>
                        </a:lnSpc>
                        <a:spcAft>
                          <a:spcPts val="1000"/>
                        </a:spcAft>
                      </a:pPr>
                      <a:r>
                        <a:rPr lang="cs-CZ" sz="1200">
                          <a:effectLst/>
                        </a:rPr>
                        <a:t> </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19899" marR="19899" marT="0" marB="0" anchor="ctr"/>
                </a:tc>
                <a:tc>
                  <a:txBody>
                    <a:bodyPr/>
                    <a:lstStyle/>
                    <a:p>
                      <a:pPr algn="ctr">
                        <a:lnSpc>
                          <a:spcPct val="115000"/>
                        </a:lnSpc>
                        <a:spcAft>
                          <a:spcPts val="1000"/>
                        </a:spcAft>
                      </a:pPr>
                      <a:r>
                        <a:rPr lang="cs-CZ" sz="1200">
                          <a:effectLst/>
                        </a:rPr>
                        <a:t> </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19899" marR="19899" marT="0" marB="0"/>
                </a:tc>
                <a:tc>
                  <a:txBody>
                    <a:bodyPr/>
                    <a:lstStyle/>
                    <a:p>
                      <a:pPr algn="ctr">
                        <a:lnSpc>
                          <a:spcPct val="115000"/>
                        </a:lnSpc>
                        <a:spcAft>
                          <a:spcPts val="1000"/>
                        </a:spcAft>
                      </a:pPr>
                      <a:r>
                        <a:rPr lang="cs-CZ" sz="1200">
                          <a:effectLst/>
                        </a:rPr>
                        <a:t> </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19899" marR="19899" marT="0" marB="0" anchor="ctr"/>
                </a:tc>
                <a:tc>
                  <a:txBody>
                    <a:bodyPr/>
                    <a:lstStyle/>
                    <a:p>
                      <a:pPr algn="ctr">
                        <a:lnSpc>
                          <a:spcPct val="115000"/>
                        </a:lnSpc>
                        <a:spcAft>
                          <a:spcPts val="1000"/>
                        </a:spcAft>
                      </a:pPr>
                      <a:r>
                        <a:rPr lang="cs-CZ" sz="1200">
                          <a:effectLst/>
                        </a:rPr>
                        <a:t> </a:t>
                      </a:r>
                      <a:endParaRPr lang="cs-CZ" sz="1200">
                        <a:effectLst/>
                        <a:latin typeface="Calibri" panose="020F0502020204030204" pitchFamily="34" charset="0"/>
                        <a:ea typeface="Calibri" panose="020F0502020204030204" pitchFamily="34" charset="0"/>
                        <a:cs typeface="Times New Roman" panose="02020603050405020304" pitchFamily="18" charset="0"/>
                      </a:endParaRPr>
                    </a:p>
                  </a:txBody>
                  <a:tcPr marL="19899" marR="19899" marT="0" marB="0" anchor="ctr"/>
                </a:tc>
                <a:tc>
                  <a:txBody>
                    <a:bodyPr/>
                    <a:lstStyle/>
                    <a:p>
                      <a:pPr algn="ctr">
                        <a:lnSpc>
                          <a:spcPct val="115000"/>
                        </a:lnSpc>
                        <a:spcAft>
                          <a:spcPts val="1000"/>
                        </a:spcAft>
                      </a:pPr>
                      <a:r>
                        <a:rPr lang="cs-CZ" sz="1200" dirty="0">
                          <a:effectLst/>
                        </a:rPr>
                        <a:t> </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9899" marR="19899" marT="0" marB="0" anchor="ctr"/>
                </a:tc>
                <a:tc>
                  <a:txBody>
                    <a:bodyPr/>
                    <a:lstStyle/>
                    <a:p>
                      <a:pPr algn="ctr">
                        <a:lnSpc>
                          <a:spcPct val="115000"/>
                        </a:lnSpc>
                        <a:spcAft>
                          <a:spcPts val="1000"/>
                        </a:spcAft>
                      </a:pPr>
                      <a:r>
                        <a:rPr lang="cs-CZ" sz="1200" dirty="0">
                          <a:effectLst/>
                        </a:rPr>
                        <a:t> </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9899" marR="19899" marT="0" marB="0"/>
                </a:tc>
                <a:extLst>
                  <a:ext uri="{0D108BD9-81ED-4DB2-BD59-A6C34878D82A}">
                    <a16:rowId xmlns:a16="http://schemas.microsoft.com/office/drawing/2014/main" val="2609903676"/>
                  </a:ext>
                </a:extLst>
              </a:tr>
            </a:tbl>
          </a:graphicData>
        </a:graphic>
      </p:graphicFrame>
      <p:sp>
        <p:nvSpPr>
          <p:cNvPr id="5" name="Rectangle 1">
            <a:extLst>
              <a:ext uri="{FF2B5EF4-FFF2-40B4-BE49-F238E27FC236}">
                <a16:creationId xmlns:a16="http://schemas.microsoft.com/office/drawing/2014/main" id="{9BEE0432-8067-4A84-AA2D-ECBCA2C6AAE0}"/>
              </a:ext>
            </a:extLst>
          </p:cNvPr>
          <p:cNvSpPr>
            <a:spLocks noChangeArrowheads="1"/>
          </p:cNvSpPr>
          <p:nvPr/>
        </p:nvSpPr>
        <p:spPr bwMode="auto">
          <a:xfrm>
            <a:off x="-20469329" y="685800"/>
            <a:ext cx="36912654"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14505451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174BDD27-4B5B-8F92-2CC8-6202344A1F96}"/>
              </a:ext>
            </a:extLst>
          </p:cNvPr>
          <p:cNvPicPr>
            <a:picLocks noChangeAspect="1"/>
          </p:cNvPicPr>
          <p:nvPr/>
        </p:nvPicPr>
        <p:blipFill>
          <a:blip r:embed="rId2"/>
          <a:stretch>
            <a:fillRect/>
          </a:stretch>
        </p:blipFill>
        <p:spPr>
          <a:xfrm>
            <a:off x="0" y="-288235"/>
            <a:ext cx="12192000" cy="3513292"/>
          </a:xfrm>
          <a:prstGeom prst="rect">
            <a:avLst/>
          </a:prstGeom>
        </p:spPr>
      </p:pic>
      <p:pic>
        <p:nvPicPr>
          <p:cNvPr id="7" name="Obrázek 6">
            <a:extLst>
              <a:ext uri="{FF2B5EF4-FFF2-40B4-BE49-F238E27FC236}">
                <a16:creationId xmlns:a16="http://schemas.microsoft.com/office/drawing/2014/main" id="{A5E62242-1615-9F9C-3C13-099092033ED9}"/>
              </a:ext>
            </a:extLst>
          </p:cNvPr>
          <p:cNvPicPr>
            <a:picLocks noChangeAspect="1"/>
          </p:cNvPicPr>
          <p:nvPr/>
        </p:nvPicPr>
        <p:blipFill>
          <a:blip r:embed="rId3"/>
          <a:stretch>
            <a:fillRect/>
          </a:stretch>
        </p:blipFill>
        <p:spPr>
          <a:xfrm>
            <a:off x="0" y="3492532"/>
            <a:ext cx="12192000" cy="3377606"/>
          </a:xfrm>
          <a:prstGeom prst="rect">
            <a:avLst/>
          </a:prstGeom>
        </p:spPr>
      </p:pic>
    </p:spTree>
    <p:extLst>
      <p:ext uri="{BB962C8B-B14F-4D97-AF65-F5344CB8AC3E}">
        <p14:creationId xmlns:p14="http://schemas.microsoft.com/office/powerpoint/2010/main" val="37803654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8B9D739-880D-0188-2C2D-3928EE21AE50}"/>
              </a:ext>
            </a:extLst>
          </p:cNvPr>
          <p:cNvSpPr>
            <a:spLocks noGrp="1"/>
          </p:cNvSpPr>
          <p:nvPr>
            <p:ph type="title"/>
          </p:nvPr>
        </p:nvSpPr>
        <p:spPr>
          <a:xfrm>
            <a:off x="684213" y="366643"/>
            <a:ext cx="11093659" cy="993913"/>
          </a:xfrm>
        </p:spPr>
        <p:txBody>
          <a:bodyPr>
            <a:normAutofit/>
          </a:bodyPr>
          <a:lstStyle/>
          <a:p>
            <a:r>
              <a:rPr lang="cs-CZ" dirty="0"/>
              <a:t>Řízení činného výkonu</a:t>
            </a:r>
          </a:p>
        </p:txBody>
      </p:sp>
      <p:sp>
        <p:nvSpPr>
          <p:cNvPr id="3" name="Zástupný text 2">
            <a:extLst>
              <a:ext uri="{FF2B5EF4-FFF2-40B4-BE49-F238E27FC236}">
                <a16:creationId xmlns:a16="http://schemas.microsoft.com/office/drawing/2014/main" id="{A2E5A021-49EF-3738-4A69-F21D344BFCA4}"/>
              </a:ext>
            </a:extLst>
          </p:cNvPr>
          <p:cNvSpPr>
            <a:spLocks noGrp="1"/>
          </p:cNvSpPr>
          <p:nvPr>
            <p:ph type="body" idx="1"/>
          </p:nvPr>
        </p:nvSpPr>
        <p:spPr>
          <a:xfrm>
            <a:off x="684213" y="2246243"/>
            <a:ext cx="10000352" cy="3748157"/>
          </a:xfrm>
        </p:spPr>
        <p:txBody>
          <a:bodyPr>
            <a:normAutofit/>
          </a:bodyPr>
          <a:lstStyle/>
          <a:p>
            <a:r>
              <a:rPr lang="cs-CZ" sz="2000" dirty="0">
                <a:solidFill>
                  <a:schemeClr val="tx1"/>
                </a:solidFill>
              </a:rPr>
              <a:t>RDS předá LDS informaci o aktivaci omezení dané skupiny zdrojů. </a:t>
            </a:r>
            <a:br>
              <a:rPr lang="cs-CZ" sz="2000" dirty="0">
                <a:solidFill>
                  <a:schemeClr val="tx1"/>
                </a:solidFill>
              </a:rPr>
            </a:br>
            <a:r>
              <a:rPr lang="cs-CZ" sz="2000" dirty="0">
                <a:solidFill>
                  <a:schemeClr val="tx1"/>
                </a:solidFill>
              </a:rPr>
              <a:t>LDS předá pokyny výrobnám připojeným k jeho síti pro realizaci požadovaného omezení. </a:t>
            </a:r>
            <a:br>
              <a:rPr lang="cs-CZ" sz="2000" dirty="0">
                <a:solidFill>
                  <a:schemeClr val="tx1"/>
                </a:solidFill>
              </a:rPr>
            </a:br>
            <a:br>
              <a:rPr lang="cs-CZ" sz="2000" dirty="0">
                <a:solidFill>
                  <a:schemeClr val="tx1"/>
                </a:solidFill>
              </a:rPr>
            </a:br>
            <a:r>
              <a:rPr lang="cs-CZ" sz="2000" dirty="0">
                <a:solidFill>
                  <a:schemeClr val="tx1"/>
                </a:solidFill>
              </a:rPr>
              <a:t> Informace se předává na předací místo LDS pomocí RTU. </a:t>
            </a:r>
          </a:p>
          <a:p>
            <a:br>
              <a:rPr lang="cs-CZ" sz="2000" dirty="0">
                <a:solidFill>
                  <a:schemeClr val="tx1"/>
                </a:solidFill>
              </a:rPr>
            </a:br>
            <a:r>
              <a:rPr lang="cs-CZ" sz="2000" dirty="0">
                <a:solidFill>
                  <a:schemeClr val="tx1"/>
                </a:solidFill>
              </a:rPr>
              <a:t>• V případě, že LDS disponuje pouze zdroji s instalovaným výkonem do 100 kW, lze předávat signálem HDO/AMM. </a:t>
            </a:r>
          </a:p>
          <a:p>
            <a:br>
              <a:rPr lang="cs-CZ" sz="2000" dirty="0">
                <a:solidFill>
                  <a:schemeClr val="tx1"/>
                </a:solidFill>
              </a:rPr>
            </a:br>
            <a:r>
              <a:rPr lang="cs-CZ" sz="2000" dirty="0">
                <a:solidFill>
                  <a:schemeClr val="tx1"/>
                </a:solidFill>
              </a:rPr>
              <a:t> LDS s technickým dispečinkem – přímá výměna dat mezi řídicími systémy (telegram)</a:t>
            </a:r>
          </a:p>
        </p:txBody>
      </p:sp>
    </p:spTree>
    <p:extLst>
      <p:ext uri="{BB962C8B-B14F-4D97-AF65-F5344CB8AC3E}">
        <p14:creationId xmlns:p14="http://schemas.microsoft.com/office/powerpoint/2010/main" val="9712498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8B9D739-880D-0188-2C2D-3928EE21AE50}"/>
              </a:ext>
            </a:extLst>
          </p:cNvPr>
          <p:cNvSpPr>
            <a:spLocks noGrp="1"/>
          </p:cNvSpPr>
          <p:nvPr>
            <p:ph type="title"/>
          </p:nvPr>
        </p:nvSpPr>
        <p:spPr>
          <a:xfrm>
            <a:off x="684210" y="434000"/>
            <a:ext cx="8534401" cy="859200"/>
          </a:xfrm>
        </p:spPr>
        <p:txBody>
          <a:bodyPr/>
          <a:lstStyle/>
          <a:p>
            <a:r>
              <a:rPr lang="cs-CZ" dirty="0"/>
              <a:t>Řízení U/Q</a:t>
            </a:r>
          </a:p>
        </p:txBody>
      </p:sp>
      <p:sp>
        <p:nvSpPr>
          <p:cNvPr id="3" name="Zástupný text 2">
            <a:extLst>
              <a:ext uri="{FF2B5EF4-FFF2-40B4-BE49-F238E27FC236}">
                <a16:creationId xmlns:a16="http://schemas.microsoft.com/office/drawing/2014/main" id="{A2E5A021-49EF-3738-4A69-F21D344BFCA4}"/>
              </a:ext>
            </a:extLst>
          </p:cNvPr>
          <p:cNvSpPr>
            <a:spLocks noGrp="1"/>
          </p:cNvSpPr>
          <p:nvPr>
            <p:ph type="body" idx="1"/>
          </p:nvPr>
        </p:nvSpPr>
        <p:spPr>
          <a:xfrm>
            <a:off x="684210" y="1411357"/>
            <a:ext cx="11507790" cy="5227981"/>
          </a:xfrm>
        </p:spPr>
        <p:txBody>
          <a:bodyPr>
            <a:normAutofit/>
          </a:bodyPr>
          <a:lstStyle/>
          <a:p>
            <a:r>
              <a:rPr lang="cs-CZ" sz="2000" b="1" dirty="0">
                <a:solidFill>
                  <a:schemeClr val="tx1"/>
                </a:solidFill>
              </a:rPr>
              <a:t> </a:t>
            </a:r>
            <a:r>
              <a:rPr lang="cs-CZ" sz="2000" b="1" dirty="0" err="1">
                <a:solidFill>
                  <a:schemeClr val="tx1"/>
                </a:solidFill>
              </a:rPr>
              <a:t>nn</a:t>
            </a:r>
            <a:endParaRPr lang="cs-CZ" sz="2000" b="1" dirty="0">
              <a:solidFill>
                <a:schemeClr val="tx1"/>
              </a:solidFill>
            </a:endParaRPr>
          </a:p>
          <a:p>
            <a:r>
              <a:rPr lang="cs-CZ" sz="2000" dirty="0">
                <a:solidFill>
                  <a:schemeClr val="tx1"/>
                </a:solidFill>
              </a:rPr>
              <a:t>• dodržování účiníku v kvadrantech dle </a:t>
            </a:r>
            <a:r>
              <a:rPr lang="cs-CZ" sz="2000" dirty="0" err="1">
                <a:solidFill>
                  <a:schemeClr val="tx1"/>
                </a:solidFill>
              </a:rPr>
              <a:t>SoP</a:t>
            </a:r>
            <a:endParaRPr lang="cs-CZ" sz="2000" dirty="0">
              <a:solidFill>
                <a:schemeClr val="tx1"/>
              </a:solidFill>
            </a:endParaRPr>
          </a:p>
          <a:p>
            <a:r>
              <a:rPr lang="cs-CZ" sz="2000" dirty="0">
                <a:solidFill>
                  <a:schemeClr val="tx1"/>
                </a:solidFill>
              </a:rPr>
              <a:t> </a:t>
            </a:r>
            <a:r>
              <a:rPr lang="cs-CZ" sz="2000" dirty="0" err="1">
                <a:solidFill>
                  <a:schemeClr val="tx1"/>
                </a:solidFill>
              </a:rPr>
              <a:t>vn</a:t>
            </a:r>
            <a:r>
              <a:rPr lang="cs-CZ" sz="2000" dirty="0">
                <a:solidFill>
                  <a:schemeClr val="tx1"/>
                </a:solidFill>
              </a:rPr>
              <a:t>, </a:t>
            </a:r>
            <a:r>
              <a:rPr lang="cs-CZ" sz="2000" dirty="0" err="1">
                <a:solidFill>
                  <a:schemeClr val="tx1"/>
                </a:solidFill>
              </a:rPr>
              <a:t>vvn</a:t>
            </a:r>
            <a:endParaRPr lang="cs-CZ" sz="2000" dirty="0">
              <a:solidFill>
                <a:schemeClr val="tx1"/>
              </a:solidFill>
            </a:endParaRPr>
          </a:p>
          <a:p>
            <a:r>
              <a:rPr lang="cs-CZ" sz="2000" dirty="0">
                <a:solidFill>
                  <a:schemeClr val="tx1"/>
                </a:solidFill>
              </a:rPr>
              <a:t>• „malé LDS“</a:t>
            </a:r>
          </a:p>
          <a:p>
            <a:r>
              <a:rPr lang="cs-CZ" sz="2000" dirty="0">
                <a:solidFill>
                  <a:schemeClr val="tx1"/>
                </a:solidFill>
              </a:rPr>
              <a:t>• dodržování účiníku v kvadrantech dle </a:t>
            </a:r>
            <a:r>
              <a:rPr lang="cs-CZ" sz="2000" dirty="0" err="1">
                <a:solidFill>
                  <a:schemeClr val="tx1"/>
                </a:solidFill>
              </a:rPr>
              <a:t>SoP</a:t>
            </a:r>
            <a:endParaRPr lang="cs-CZ" sz="2000" dirty="0">
              <a:solidFill>
                <a:schemeClr val="tx1"/>
              </a:solidFill>
            </a:endParaRPr>
          </a:p>
          <a:p>
            <a:r>
              <a:rPr lang="cs-CZ" sz="2000" dirty="0">
                <a:solidFill>
                  <a:schemeClr val="tx1"/>
                </a:solidFill>
              </a:rPr>
              <a:t>• možnost vypnutí centrální kompenzace na pokyn dispečera RDS bez penalizace za účiník</a:t>
            </a:r>
          </a:p>
          <a:p>
            <a:r>
              <a:rPr lang="cs-CZ" sz="2000" b="1" dirty="0">
                <a:solidFill>
                  <a:schemeClr val="tx1"/>
                </a:solidFill>
              </a:rPr>
              <a:t> „velké LDS“</a:t>
            </a:r>
          </a:p>
          <a:p>
            <a:r>
              <a:rPr lang="cs-CZ" sz="2000" dirty="0">
                <a:solidFill>
                  <a:schemeClr val="tx1"/>
                </a:solidFill>
              </a:rPr>
              <a:t>• požadavek na U/Q regulaci v místě připojení (analogie s výrobnami)</a:t>
            </a:r>
          </a:p>
          <a:p>
            <a:r>
              <a:rPr lang="cs-CZ" sz="2000" dirty="0">
                <a:solidFill>
                  <a:schemeClr val="tx1"/>
                </a:solidFill>
              </a:rPr>
              <a:t>• stanovení vyhodnocování kvadrantů PQ bude specifikováno ve </a:t>
            </a:r>
            <a:r>
              <a:rPr lang="cs-CZ" sz="2000" dirty="0" err="1">
                <a:solidFill>
                  <a:schemeClr val="tx1"/>
                </a:solidFill>
              </a:rPr>
              <a:t>SoP</a:t>
            </a:r>
            <a:endParaRPr lang="cs-CZ" sz="2000" dirty="0">
              <a:solidFill>
                <a:schemeClr val="tx1"/>
              </a:solidFill>
            </a:endParaRPr>
          </a:p>
          <a:p>
            <a:r>
              <a:rPr lang="cs-CZ" sz="2000" dirty="0">
                <a:solidFill>
                  <a:schemeClr val="tx1"/>
                </a:solidFill>
              </a:rPr>
              <a:t>• </a:t>
            </a:r>
            <a:r>
              <a:rPr lang="cs-CZ" sz="2000" dirty="0" err="1">
                <a:solidFill>
                  <a:schemeClr val="tx1"/>
                </a:solidFill>
              </a:rPr>
              <a:t>vvn</a:t>
            </a:r>
            <a:r>
              <a:rPr lang="cs-CZ" sz="2000" dirty="0">
                <a:solidFill>
                  <a:schemeClr val="tx1"/>
                </a:solidFill>
              </a:rPr>
              <a:t> – možnost zapojení do ASRU a individuální řízení jednotlivých AČ</a:t>
            </a:r>
          </a:p>
        </p:txBody>
      </p:sp>
    </p:spTree>
    <p:extLst>
      <p:ext uri="{BB962C8B-B14F-4D97-AF65-F5344CB8AC3E}">
        <p14:creationId xmlns:p14="http://schemas.microsoft.com/office/powerpoint/2010/main" val="1333156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4212" y="5592232"/>
            <a:ext cx="8534400" cy="1507067"/>
          </a:xfrm>
        </p:spPr>
        <p:txBody>
          <a:bodyPr>
            <a:normAutofit/>
          </a:bodyPr>
          <a:lstStyle/>
          <a:p>
            <a:r>
              <a:rPr lang="cs-CZ" b="1" dirty="0" err="1"/>
              <a:t>PRogram</a:t>
            </a:r>
            <a:r>
              <a:rPr lang="cs-CZ" b="1" dirty="0"/>
              <a:t> jednání  15. 2. 2023</a:t>
            </a:r>
            <a:br>
              <a:rPr lang="cs-CZ" dirty="0"/>
            </a:br>
            <a:endParaRPr lang="cs-CZ" dirty="0"/>
          </a:p>
        </p:txBody>
      </p:sp>
      <p:sp>
        <p:nvSpPr>
          <p:cNvPr id="3" name="Zástupný symbol pro obsah 2"/>
          <p:cNvSpPr>
            <a:spLocks noGrp="1"/>
          </p:cNvSpPr>
          <p:nvPr>
            <p:ph idx="1"/>
          </p:nvPr>
        </p:nvSpPr>
        <p:spPr>
          <a:xfrm>
            <a:off x="723106" y="304236"/>
            <a:ext cx="10745788" cy="4920364"/>
          </a:xfrm>
        </p:spPr>
        <p:txBody>
          <a:bodyPr>
            <a:noAutofit/>
          </a:bodyPr>
          <a:lstStyle/>
          <a:p>
            <a:pPr marL="342900" lvl="0" indent="-342900">
              <a:buFont typeface="Symbol" panose="05050102010706020507" pitchFamily="18" charset="2"/>
              <a:buChar char=""/>
              <a:tabLst>
                <a:tab pos="457200" algn="l"/>
              </a:tabLst>
            </a:pPr>
            <a:r>
              <a:rPr lang="cs-CZ" sz="2400" b="1" dirty="0">
                <a:solidFill>
                  <a:schemeClr val="tx1"/>
                </a:solidFill>
                <a:effectLst/>
                <a:latin typeface="Calibri" panose="020F0502020204030204" pitchFamily="34" charset="0"/>
                <a:ea typeface="Times New Roman" panose="02020603050405020304" pitchFamily="18" charset="0"/>
              </a:rPr>
              <a:t>Aktuální informace ČAPLDS</a:t>
            </a:r>
            <a:endParaRPr lang="cs-CZ" sz="2400" dirty="0">
              <a:solidFill>
                <a:schemeClr val="tx1"/>
              </a:solidFill>
              <a:effectLst/>
              <a:latin typeface="Calibri" panose="020F0502020204030204" pitchFamily="34" charset="0"/>
              <a:ea typeface="Calibri" panose="020F0502020204030204" pitchFamily="34" charset="0"/>
            </a:endParaRPr>
          </a:p>
          <a:p>
            <a:pPr marL="342900" lvl="0" indent="-342900">
              <a:buFont typeface="Symbol" panose="05050102010706020507" pitchFamily="18" charset="2"/>
              <a:buChar char=""/>
              <a:tabLst>
                <a:tab pos="457200" algn="l"/>
              </a:tabLst>
            </a:pPr>
            <a:r>
              <a:rPr lang="cs-CZ" sz="2400" b="1" dirty="0">
                <a:solidFill>
                  <a:schemeClr val="tx1"/>
                </a:solidFill>
                <a:latin typeface="Calibri" panose="020F0502020204030204" pitchFamily="34" charset="0"/>
                <a:ea typeface="Calibri" panose="020F0502020204030204" pitchFamily="34" charset="0"/>
              </a:rPr>
              <a:t>Požadavky ze semináře ČSRES</a:t>
            </a:r>
          </a:p>
          <a:p>
            <a:pPr marL="342900" lvl="0" indent="-342900">
              <a:buFont typeface="Symbol" panose="05050102010706020507" pitchFamily="18" charset="2"/>
              <a:buChar char=""/>
              <a:tabLst>
                <a:tab pos="457200" algn="l"/>
              </a:tabLst>
            </a:pPr>
            <a:r>
              <a:rPr lang="cs-CZ" sz="2400" b="1" dirty="0">
                <a:solidFill>
                  <a:schemeClr val="tx1"/>
                </a:solidFill>
                <a:effectLst/>
                <a:latin typeface="Calibri" panose="020F0502020204030204" pitchFamily="34" charset="0"/>
                <a:ea typeface="Calibri" panose="020F0502020204030204" pitchFamily="34" charset="0"/>
              </a:rPr>
              <a:t>V</a:t>
            </a:r>
            <a:r>
              <a:rPr lang="cs-CZ" sz="2400" b="1" dirty="0">
                <a:solidFill>
                  <a:schemeClr val="tx1"/>
                </a:solidFill>
                <a:latin typeface="Calibri" panose="020F0502020204030204" pitchFamily="34" charset="0"/>
                <a:ea typeface="Calibri" panose="020F0502020204030204" pitchFamily="34" charset="0"/>
              </a:rPr>
              <a:t>yplňování výkazů NAP SG LDS</a:t>
            </a:r>
          </a:p>
          <a:p>
            <a:pPr marL="342900" lvl="0" indent="-342900">
              <a:buFont typeface="Symbol" panose="05050102010706020507" pitchFamily="18" charset="2"/>
              <a:buChar char=""/>
              <a:tabLst>
                <a:tab pos="457200" algn="l"/>
              </a:tabLst>
            </a:pPr>
            <a:r>
              <a:rPr lang="cs-CZ" sz="2400" b="1" dirty="0">
                <a:solidFill>
                  <a:schemeClr val="tx1"/>
                </a:solidFill>
                <a:latin typeface="Calibri" panose="020F0502020204030204" pitchFamily="34" charset="0"/>
                <a:ea typeface="Calibri" panose="020F0502020204030204" pitchFamily="34" charset="0"/>
              </a:rPr>
              <a:t>Vyplňování výkazů o kvalitě dodávky elektřiny</a:t>
            </a:r>
            <a:endParaRPr lang="cs-CZ"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lvl="0" indent="0">
              <a:buNone/>
            </a:pPr>
            <a:endParaRPr lang="cs-CZ" sz="1400" b="1" dirty="0">
              <a:solidFill>
                <a:schemeClr val="tx1"/>
              </a:solidFill>
            </a:endParaRPr>
          </a:p>
        </p:txBody>
      </p:sp>
    </p:spTree>
    <p:extLst>
      <p:ext uri="{BB962C8B-B14F-4D97-AF65-F5344CB8AC3E}">
        <p14:creationId xmlns:p14="http://schemas.microsoft.com/office/powerpoint/2010/main" val="11253518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8B9D739-880D-0188-2C2D-3928EE21AE50}"/>
              </a:ext>
            </a:extLst>
          </p:cNvPr>
          <p:cNvSpPr>
            <a:spLocks noGrp="1"/>
          </p:cNvSpPr>
          <p:nvPr>
            <p:ph type="title"/>
          </p:nvPr>
        </p:nvSpPr>
        <p:spPr>
          <a:xfrm>
            <a:off x="1002263" y="120918"/>
            <a:ext cx="8534401" cy="650478"/>
          </a:xfrm>
        </p:spPr>
        <p:txBody>
          <a:bodyPr/>
          <a:lstStyle/>
          <a:p>
            <a:r>
              <a:rPr lang="cs-CZ" dirty="0"/>
              <a:t>Instalace relé SAFO</a:t>
            </a:r>
          </a:p>
        </p:txBody>
      </p:sp>
      <p:sp>
        <p:nvSpPr>
          <p:cNvPr id="3" name="Zástupný text 2">
            <a:extLst>
              <a:ext uri="{FF2B5EF4-FFF2-40B4-BE49-F238E27FC236}">
                <a16:creationId xmlns:a16="http://schemas.microsoft.com/office/drawing/2014/main" id="{A2E5A021-49EF-3738-4A69-F21D344BFCA4}"/>
              </a:ext>
            </a:extLst>
          </p:cNvPr>
          <p:cNvSpPr>
            <a:spLocks noGrp="1"/>
          </p:cNvSpPr>
          <p:nvPr>
            <p:ph type="body" idx="1"/>
          </p:nvPr>
        </p:nvSpPr>
        <p:spPr>
          <a:xfrm>
            <a:off x="684213" y="1699591"/>
            <a:ext cx="10715970" cy="4731026"/>
          </a:xfrm>
        </p:spPr>
        <p:txBody>
          <a:bodyPr/>
          <a:lstStyle/>
          <a:p>
            <a:endParaRPr lang="cs-CZ" dirty="0"/>
          </a:p>
        </p:txBody>
      </p:sp>
      <p:pic>
        <p:nvPicPr>
          <p:cNvPr id="5" name="Obrázek 4">
            <a:extLst>
              <a:ext uri="{FF2B5EF4-FFF2-40B4-BE49-F238E27FC236}">
                <a16:creationId xmlns:a16="http://schemas.microsoft.com/office/drawing/2014/main" id="{F14B9E1F-4621-A31B-2269-444C57E084BC}"/>
              </a:ext>
            </a:extLst>
          </p:cNvPr>
          <p:cNvPicPr>
            <a:picLocks noChangeAspect="1"/>
          </p:cNvPicPr>
          <p:nvPr/>
        </p:nvPicPr>
        <p:blipFill>
          <a:blip r:embed="rId2"/>
          <a:stretch>
            <a:fillRect/>
          </a:stretch>
        </p:blipFill>
        <p:spPr>
          <a:xfrm>
            <a:off x="342558" y="1067921"/>
            <a:ext cx="11399280" cy="5669161"/>
          </a:xfrm>
          <a:prstGeom prst="rect">
            <a:avLst/>
          </a:prstGeom>
        </p:spPr>
      </p:pic>
    </p:spTree>
    <p:extLst>
      <p:ext uri="{BB962C8B-B14F-4D97-AF65-F5344CB8AC3E}">
        <p14:creationId xmlns:p14="http://schemas.microsoft.com/office/powerpoint/2010/main" val="18587763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8B9D739-880D-0188-2C2D-3928EE21AE50}"/>
              </a:ext>
            </a:extLst>
          </p:cNvPr>
          <p:cNvSpPr>
            <a:spLocks noGrp="1"/>
          </p:cNvSpPr>
          <p:nvPr>
            <p:ph type="title"/>
          </p:nvPr>
        </p:nvSpPr>
        <p:spPr>
          <a:xfrm>
            <a:off x="882993" y="538361"/>
            <a:ext cx="8534401" cy="650478"/>
          </a:xfrm>
        </p:spPr>
        <p:txBody>
          <a:bodyPr/>
          <a:lstStyle/>
          <a:p>
            <a:r>
              <a:rPr lang="cs-CZ" dirty="0"/>
              <a:t>Instalace relé SAFO</a:t>
            </a:r>
          </a:p>
        </p:txBody>
      </p:sp>
      <p:sp>
        <p:nvSpPr>
          <p:cNvPr id="3" name="Zástupný text 2">
            <a:extLst>
              <a:ext uri="{FF2B5EF4-FFF2-40B4-BE49-F238E27FC236}">
                <a16:creationId xmlns:a16="http://schemas.microsoft.com/office/drawing/2014/main" id="{A2E5A021-49EF-3738-4A69-F21D344BFCA4}"/>
              </a:ext>
            </a:extLst>
          </p:cNvPr>
          <p:cNvSpPr>
            <a:spLocks noGrp="1"/>
          </p:cNvSpPr>
          <p:nvPr>
            <p:ph type="body" idx="1"/>
          </p:nvPr>
        </p:nvSpPr>
        <p:spPr>
          <a:xfrm>
            <a:off x="684213" y="1699591"/>
            <a:ext cx="10715970" cy="4731026"/>
          </a:xfrm>
        </p:spPr>
        <p:txBody>
          <a:bodyPr/>
          <a:lstStyle/>
          <a:p>
            <a:endParaRPr lang="cs-CZ" dirty="0"/>
          </a:p>
        </p:txBody>
      </p:sp>
      <p:pic>
        <p:nvPicPr>
          <p:cNvPr id="5" name="Obrázek 4">
            <a:extLst>
              <a:ext uri="{FF2B5EF4-FFF2-40B4-BE49-F238E27FC236}">
                <a16:creationId xmlns:a16="http://schemas.microsoft.com/office/drawing/2014/main" id="{6C527BEF-3CC6-BCAD-A539-380C824067BC}"/>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27475017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odnadpis 2"/>
          <p:cNvSpPr txBox="1">
            <a:spLocks/>
          </p:cNvSpPr>
          <p:nvPr/>
        </p:nvSpPr>
        <p:spPr>
          <a:xfrm>
            <a:off x="5443401" y="5656946"/>
            <a:ext cx="6472335" cy="1083570"/>
          </a:xfrm>
          <a:prstGeom prst="rect">
            <a:avLst/>
          </a:prstGeom>
        </p:spPr>
        <p:txBody>
          <a:bodyPr vert="horz" lIns="91440" tIns="45720" rIns="91440" bIns="45720" rtlCol="0" anchor="t">
            <a:norm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ctr"/>
            <a:r>
              <a:rPr lang="cs-CZ" sz="1050" b="1" dirty="0">
                <a:latin typeface="Arial" panose="020B0604020202020204" pitchFamily="34" charset="0"/>
                <a:cs typeface="Arial" panose="020B0604020202020204" pitchFamily="34" charset="0"/>
              </a:rPr>
              <a:t>Ing.  Martin Michek</a:t>
            </a:r>
          </a:p>
          <a:p>
            <a:pPr algn="ctr"/>
            <a:r>
              <a:rPr lang="cs-CZ" sz="1050" b="1" dirty="0">
                <a:latin typeface="Arial" panose="020B0604020202020204" pitchFamily="34" charset="0"/>
                <a:cs typeface="Arial" panose="020B0604020202020204" pitchFamily="34" charset="0"/>
              </a:rPr>
              <a:t>email: </a:t>
            </a:r>
            <a:r>
              <a:rPr lang="cs-CZ" sz="1050" b="1" u="sng" dirty="0">
                <a:latin typeface="Arial" panose="020B0604020202020204" pitchFamily="34" charset="0"/>
                <a:cs typeface="Arial" panose="020B0604020202020204" pitchFamily="34" charset="0"/>
              </a:rPr>
              <a:t>martin.michek@caplds.cz</a:t>
            </a:r>
            <a:endParaRPr lang="cs-CZ" sz="1050" b="1" dirty="0">
              <a:latin typeface="Arial" panose="020B0604020202020204" pitchFamily="34" charset="0"/>
              <a:cs typeface="Arial" panose="020B0604020202020204" pitchFamily="34" charset="0"/>
            </a:endParaRPr>
          </a:p>
          <a:p>
            <a:endParaRPr lang="cs-CZ" dirty="0"/>
          </a:p>
        </p:txBody>
      </p:sp>
      <p:sp>
        <p:nvSpPr>
          <p:cNvPr id="4" name="Podnadpis 3"/>
          <p:cNvSpPr>
            <a:spLocks noGrp="1"/>
          </p:cNvSpPr>
          <p:nvPr>
            <p:ph type="subTitle" idx="1"/>
          </p:nvPr>
        </p:nvSpPr>
        <p:spPr>
          <a:xfrm>
            <a:off x="3303522" y="4068795"/>
            <a:ext cx="7184536" cy="1388534"/>
          </a:xfrm>
        </p:spPr>
        <p:txBody>
          <a:bodyPr>
            <a:normAutofit/>
          </a:bodyPr>
          <a:lstStyle/>
          <a:p>
            <a:pPr algn="l"/>
            <a:r>
              <a:rPr lang="cs-CZ" sz="2000" dirty="0"/>
              <a:t>  </a:t>
            </a:r>
          </a:p>
        </p:txBody>
      </p:sp>
      <p:pic>
        <p:nvPicPr>
          <p:cNvPr id="8" name="Obrázek 7"/>
          <p:cNvPicPr>
            <a:picLocks noChangeAspect="1"/>
          </p:cNvPicPr>
          <p:nvPr/>
        </p:nvPicPr>
        <p:blipFill>
          <a:blip r:embed="rId2"/>
          <a:stretch>
            <a:fillRect/>
          </a:stretch>
        </p:blipFill>
        <p:spPr>
          <a:xfrm>
            <a:off x="772553" y="1059580"/>
            <a:ext cx="3448104" cy="1293646"/>
          </a:xfrm>
          <a:prstGeom prst="rect">
            <a:avLst/>
          </a:prstGeom>
        </p:spPr>
      </p:pic>
      <p:pic>
        <p:nvPicPr>
          <p:cNvPr id="2" name="Obrázek 1"/>
          <p:cNvPicPr>
            <a:picLocks noChangeAspect="1"/>
          </p:cNvPicPr>
          <p:nvPr/>
        </p:nvPicPr>
        <p:blipFill>
          <a:blip r:embed="rId3"/>
          <a:stretch>
            <a:fillRect/>
          </a:stretch>
        </p:blipFill>
        <p:spPr>
          <a:xfrm>
            <a:off x="772553" y="3020000"/>
            <a:ext cx="3448104" cy="2587948"/>
          </a:xfrm>
          <a:prstGeom prst="rect">
            <a:avLst/>
          </a:prstGeom>
        </p:spPr>
      </p:pic>
      <p:sp>
        <p:nvSpPr>
          <p:cNvPr id="7" name="Podnadpis 2">
            <a:extLst>
              <a:ext uri="{FF2B5EF4-FFF2-40B4-BE49-F238E27FC236}">
                <a16:creationId xmlns:a16="http://schemas.microsoft.com/office/drawing/2014/main" id="{229AE990-0E14-49FF-89DA-E7E664A3F46D}"/>
              </a:ext>
            </a:extLst>
          </p:cNvPr>
          <p:cNvSpPr txBox="1">
            <a:spLocks/>
          </p:cNvSpPr>
          <p:nvPr/>
        </p:nvSpPr>
        <p:spPr>
          <a:xfrm>
            <a:off x="946373" y="5798469"/>
            <a:ext cx="2566060" cy="606919"/>
          </a:xfrm>
          <a:prstGeom prst="rect">
            <a:avLst/>
          </a:prstGeom>
        </p:spPr>
        <p:txBody>
          <a:bodyPr vert="horz" lIns="91440" tIns="45720" rIns="91440" bIns="45720" rtlCol="0" anchor="t">
            <a:norm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l"/>
            <a:r>
              <a:rPr lang="cs-CZ" sz="2500" b="1" dirty="0">
                <a:latin typeface="Arial" panose="020B0604020202020204" pitchFamily="34" charset="0"/>
                <a:cs typeface="Arial" panose="020B0604020202020204" pitchFamily="34" charset="0"/>
              </a:rPr>
              <a:t>www.caplds.cz</a:t>
            </a:r>
          </a:p>
          <a:p>
            <a:endParaRPr lang="cs-CZ" dirty="0"/>
          </a:p>
        </p:txBody>
      </p:sp>
      <p:pic>
        <p:nvPicPr>
          <p:cNvPr id="3" name="Obrázek 2">
            <a:extLst>
              <a:ext uri="{FF2B5EF4-FFF2-40B4-BE49-F238E27FC236}">
                <a16:creationId xmlns:a16="http://schemas.microsoft.com/office/drawing/2014/main" id="{1DB11205-1C84-4087-A784-0D16EEB357C8}"/>
              </a:ext>
            </a:extLst>
          </p:cNvPr>
          <p:cNvPicPr>
            <a:picLocks noChangeAspect="1"/>
          </p:cNvPicPr>
          <p:nvPr/>
        </p:nvPicPr>
        <p:blipFill>
          <a:blip r:embed="rId4"/>
          <a:stretch>
            <a:fillRect/>
          </a:stretch>
        </p:blipFill>
        <p:spPr>
          <a:xfrm>
            <a:off x="6404456" y="2244223"/>
            <a:ext cx="4589464" cy="2587948"/>
          </a:xfrm>
          <a:prstGeom prst="rect">
            <a:avLst/>
          </a:prstGeom>
        </p:spPr>
      </p:pic>
      <p:sp>
        <p:nvSpPr>
          <p:cNvPr id="13" name="TextovéPole 12">
            <a:extLst>
              <a:ext uri="{FF2B5EF4-FFF2-40B4-BE49-F238E27FC236}">
                <a16:creationId xmlns:a16="http://schemas.microsoft.com/office/drawing/2014/main" id="{F90C82D5-A91F-43D4-B3EC-1F9A1ED559F7}"/>
              </a:ext>
            </a:extLst>
          </p:cNvPr>
          <p:cNvSpPr txBox="1"/>
          <p:nvPr/>
        </p:nvSpPr>
        <p:spPr>
          <a:xfrm>
            <a:off x="7150313" y="1077505"/>
            <a:ext cx="2730117" cy="646331"/>
          </a:xfrm>
          <a:prstGeom prst="rect">
            <a:avLst/>
          </a:prstGeom>
          <a:noFill/>
        </p:spPr>
        <p:txBody>
          <a:bodyPr wrap="square">
            <a:spAutoFit/>
          </a:bodyPr>
          <a:lstStyle/>
          <a:p>
            <a:pPr algn="l"/>
            <a:r>
              <a:rPr lang="cs-CZ" sz="3600" b="1" dirty="0">
                <a:latin typeface="Arial" panose="020B0604020202020204" pitchFamily="34" charset="0"/>
                <a:cs typeface="Arial" panose="020B0604020202020204" pitchFamily="34" charset="0"/>
              </a:rPr>
              <a:t>DOTAZY ?</a:t>
            </a:r>
          </a:p>
        </p:txBody>
      </p:sp>
    </p:spTree>
    <p:extLst>
      <p:ext uri="{BB962C8B-B14F-4D97-AF65-F5344CB8AC3E}">
        <p14:creationId xmlns:p14="http://schemas.microsoft.com/office/powerpoint/2010/main" val="8558170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8E9122B0-E588-239D-C724-02F6DD2DC177}"/>
              </a:ext>
            </a:extLst>
          </p:cNvPr>
          <p:cNvSpPr>
            <a:spLocks noChangeArrowheads="1"/>
          </p:cNvSpPr>
          <p:nvPr/>
        </p:nvSpPr>
        <p:spPr bwMode="auto">
          <a:xfrm>
            <a:off x="1312867" y="1454642"/>
            <a:ext cx="8606385" cy="1908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20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Vážení,</a:t>
            </a:r>
            <a:endParaRPr kumimoji="0" lang="cs-CZ" altLang="cs-CZ" sz="2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20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z podnětu obchodníků a provozovatelů LDS vás zveme na jednání k problematice přeregistrace vlastní spotřeby v LDS v souvislosti s kompenzací </a:t>
            </a:r>
            <a:r>
              <a:rPr kumimoji="0" lang="cs-CZ" altLang="cs-CZ" sz="2000" b="0" i="0" u="none" strike="noStrike" cap="none" normalizeH="0" baseline="0" dirty="0" err="1">
                <a:ln>
                  <a:noFill/>
                </a:ln>
                <a:solidFill>
                  <a:schemeClr val="tx1"/>
                </a:solidFill>
                <a:effectLst/>
                <a:latin typeface="Arial" panose="020B0604020202020204" pitchFamily="34" charset="0"/>
                <a:ea typeface="Calibri" panose="020F0502020204030204" pitchFamily="34" charset="0"/>
              </a:rPr>
              <a:t>zastropovaných</a:t>
            </a:r>
            <a:r>
              <a:rPr kumimoji="0" lang="cs-CZ" altLang="cs-CZ" sz="20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 cen.</a:t>
            </a:r>
            <a:endParaRPr kumimoji="0" lang="cs-CZ" altLang="cs-CZ" sz="2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20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Jednání se uskuteční </a:t>
            </a:r>
            <a:r>
              <a:rPr kumimoji="0" lang="cs-CZ" altLang="cs-CZ" sz="2000" b="1" i="0" u="none" strike="noStrike" cap="none" normalizeH="0" baseline="0" dirty="0">
                <a:ln>
                  <a:noFill/>
                </a:ln>
                <a:solidFill>
                  <a:schemeClr val="tx1"/>
                </a:solidFill>
                <a:effectLst/>
                <a:latin typeface="Arial" panose="020B0604020202020204" pitchFamily="34" charset="0"/>
                <a:ea typeface="Calibri" panose="020F0502020204030204" pitchFamily="34" charset="0"/>
              </a:rPr>
              <a:t>15.2. od 13,30 hod na MPO</a:t>
            </a:r>
            <a:r>
              <a:rPr kumimoji="0" lang="cs-CZ" altLang="cs-CZ" sz="20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 v zasedačce 401. </a:t>
            </a:r>
            <a:endParaRPr kumimoji="0" lang="cs-CZ" altLang="cs-CZ" sz="20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altLang="cs-CZ" sz="1800" b="0" i="0" u="none" strike="noStrike" cap="none" normalizeH="0" baseline="0" dirty="0">
              <a:ln>
                <a:noFill/>
              </a:ln>
              <a:solidFill>
                <a:schemeClr val="tx1"/>
              </a:solidFill>
              <a:effectLst/>
              <a:latin typeface="Arial" panose="020B0604020202020204" pitchFamily="34" charset="0"/>
            </a:endParaRPr>
          </a:p>
        </p:txBody>
      </p:sp>
      <p:pic>
        <p:nvPicPr>
          <p:cNvPr id="10244" name="obrázek 1" descr="Ministerstvo průmyslu a obchodu">
            <a:extLst>
              <a:ext uri="{FF2B5EF4-FFF2-40B4-BE49-F238E27FC236}">
                <a16:creationId xmlns:a16="http://schemas.microsoft.com/office/drawing/2014/main" id="{65343EC7-D582-178F-7C11-FD03C9D67C4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9835" y="4016488"/>
            <a:ext cx="2078179" cy="857249"/>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3137A547-62BB-1956-B5CC-E172CEAA7819}"/>
              </a:ext>
            </a:extLst>
          </p:cNvPr>
          <p:cNvSpPr>
            <a:spLocks noChangeArrowheads="1"/>
          </p:cNvSpPr>
          <p:nvPr/>
        </p:nvSpPr>
        <p:spPr bwMode="auto">
          <a:xfrm>
            <a:off x="1530627" y="5557246"/>
            <a:ext cx="572464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2000" b="0" i="0" u="none" strike="noStrike" cap="none" normalizeH="0" baseline="0" dirty="0">
                <a:ln>
                  <a:noFill/>
                </a:ln>
                <a:effectLst/>
                <a:latin typeface="Arial" panose="020B0604020202020204" pitchFamily="34" charset="0"/>
                <a:ea typeface="Calibri" panose="020F0502020204030204" pitchFamily="34" charset="0"/>
              </a:rPr>
              <a:t>Ing. Hana Konrádová, MBA</a:t>
            </a:r>
            <a:br>
              <a:rPr kumimoji="0" lang="cs-CZ" altLang="cs-CZ" sz="2000" b="0" i="0" u="none" strike="noStrike" cap="none" normalizeH="0" baseline="0" dirty="0">
                <a:ln>
                  <a:noFill/>
                </a:ln>
                <a:effectLst/>
                <a:latin typeface="Arial" panose="020B0604020202020204" pitchFamily="34" charset="0"/>
                <a:ea typeface="Calibri" panose="020F0502020204030204" pitchFamily="34" charset="0"/>
              </a:rPr>
            </a:br>
            <a:r>
              <a:rPr kumimoji="0" lang="cs-CZ" altLang="cs-CZ" sz="2000" b="0" i="0" u="none" strike="noStrike" cap="none" normalizeH="0" baseline="0" dirty="0">
                <a:ln>
                  <a:noFill/>
                </a:ln>
                <a:effectLst/>
                <a:latin typeface="Arial" panose="020B0604020202020204" pitchFamily="34" charset="0"/>
                <a:ea typeface="Calibri" panose="020F0502020204030204" pitchFamily="34" charset="0"/>
              </a:rPr>
              <a:t>ředitelka odboru elektroenergetiky a teplárenství </a:t>
            </a:r>
            <a:endParaRPr kumimoji="0" lang="cs-CZ" altLang="cs-CZ" sz="2000" b="0" i="0" u="none" strike="noStrike" cap="none" normalizeH="0" baseline="0" dirty="0">
              <a:ln>
                <a:noFill/>
              </a:ln>
              <a:effectLst/>
              <a:latin typeface="Arial" panose="020B0604020202020204" pitchFamily="34" charset="0"/>
            </a:endParaRPr>
          </a:p>
        </p:txBody>
      </p:sp>
    </p:spTree>
    <p:extLst>
      <p:ext uri="{BB962C8B-B14F-4D97-AF65-F5344CB8AC3E}">
        <p14:creationId xmlns:p14="http://schemas.microsoft.com/office/powerpoint/2010/main" val="32312966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C186313-A862-9436-34F4-6B7F44A50900}"/>
              </a:ext>
            </a:extLst>
          </p:cNvPr>
          <p:cNvSpPr>
            <a:spLocks noGrp="1"/>
          </p:cNvSpPr>
          <p:nvPr>
            <p:ph type="title"/>
          </p:nvPr>
        </p:nvSpPr>
        <p:spPr>
          <a:xfrm>
            <a:off x="584820" y="5033984"/>
            <a:ext cx="10507249" cy="1507067"/>
          </a:xfrm>
        </p:spPr>
        <p:txBody>
          <a:bodyPr/>
          <a:lstStyle/>
          <a:p>
            <a:r>
              <a:rPr lang="cs-CZ" dirty="0"/>
              <a:t>Výkazy o kvalitě údržby za rok 2022</a:t>
            </a:r>
          </a:p>
        </p:txBody>
      </p:sp>
      <p:sp>
        <p:nvSpPr>
          <p:cNvPr id="5" name="TextovéPole 4">
            <a:extLst>
              <a:ext uri="{FF2B5EF4-FFF2-40B4-BE49-F238E27FC236}">
                <a16:creationId xmlns:a16="http://schemas.microsoft.com/office/drawing/2014/main" id="{D9717378-7AF9-3D85-39C6-09D465C9CE84}"/>
              </a:ext>
            </a:extLst>
          </p:cNvPr>
          <p:cNvSpPr txBox="1"/>
          <p:nvPr/>
        </p:nvSpPr>
        <p:spPr>
          <a:xfrm>
            <a:off x="409575" y="477842"/>
            <a:ext cx="11372850" cy="3785652"/>
          </a:xfrm>
          <a:prstGeom prst="rect">
            <a:avLst/>
          </a:prstGeom>
          <a:noFill/>
        </p:spPr>
        <p:txBody>
          <a:bodyPr wrap="square">
            <a:spAutoFit/>
          </a:bodyPr>
          <a:lstStyle/>
          <a:p>
            <a:r>
              <a:rPr lang="cs-CZ" sz="2400" dirty="0"/>
              <a:t>Sjednocení požadavků na obsah a formu zprávy o kvalitě a úrovni údržby distribuční soustavy.</a:t>
            </a:r>
          </a:p>
          <a:p>
            <a:endParaRPr lang="cs-CZ" sz="2400" dirty="0"/>
          </a:p>
          <a:p>
            <a:r>
              <a:rPr lang="cs-CZ" sz="2400" dirty="0"/>
              <a:t>dle§ 25 odst. 11 písm. c) zákona č. 458/2000 Sb., energetický zákon, ve znění pozdějších předpisů, je provozovatel distribuční soustavy povinen zpracovávat a předávat ministerstvu a Energetickému regulačnímu úřadu jednou ročně </a:t>
            </a:r>
          </a:p>
          <a:p>
            <a:endParaRPr lang="cs-CZ" sz="2400" dirty="0"/>
          </a:p>
          <a:p>
            <a:r>
              <a:rPr lang="cs-CZ" sz="2400" dirty="0"/>
              <a:t>nejpozději </a:t>
            </a:r>
            <a:r>
              <a:rPr lang="cs-CZ" sz="2400" b="1" dirty="0"/>
              <a:t>do 1. března </a:t>
            </a:r>
            <a:r>
              <a:rPr lang="cs-CZ" sz="2400" dirty="0"/>
              <a:t>následujícího kalendářního roku zprávu o kvalitě a úrovni údržby zařízení distribuční soustavy</a:t>
            </a:r>
          </a:p>
        </p:txBody>
      </p:sp>
    </p:spTree>
    <p:extLst>
      <p:ext uri="{BB962C8B-B14F-4D97-AF65-F5344CB8AC3E}">
        <p14:creationId xmlns:p14="http://schemas.microsoft.com/office/powerpoint/2010/main" val="18709778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C186313-A862-9436-34F4-6B7F44A50900}"/>
              </a:ext>
            </a:extLst>
          </p:cNvPr>
          <p:cNvSpPr>
            <a:spLocks noGrp="1"/>
          </p:cNvSpPr>
          <p:nvPr>
            <p:ph type="title"/>
          </p:nvPr>
        </p:nvSpPr>
        <p:spPr>
          <a:xfrm>
            <a:off x="884236" y="5066241"/>
            <a:ext cx="10623551" cy="1507067"/>
          </a:xfrm>
        </p:spPr>
        <p:txBody>
          <a:bodyPr/>
          <a:lstStyle/>
          <a:p>
            <a:r>
              <a:rPr lang="cs-CZ" dirty="0"/>
              <a:t>Výkazy o kvalitě údržby za rok 2022</a:t>
            </a:r>
          </a:p>
        </p:txBody>
      </p:sp>
      <p:sp>
        <p:nvSpPr>
          <p:cNvPr id="3" name="Zástupný obsah 2">
            <a:extLst>
              <a:ext uri="{FF2B5EF4-FFF2-40B4-BE49-F238E27FC236}">
                <a16:creationId xmlns:a16="http://schemas.microsoft.com/office/drawing/2014/main" id="{853835A2-5EE7-5DB6-1F80-CA17AD765216}"/>
              </a:ext>
            </a:extLst>
          </p:cNvPr>
          <p:cNvSpPr>
            <a:spLocks noGrp="1"/>
          </p:cNvSpPr>
          <p:nvPr>
            <p:ph idx="1"/>
          </p:nvPr>
        </p:nvSpPr>
        <p:spPr>
          <a:xfrm>
            <a:off x="569912" y="523875"/>
            <a:ext cx="10536238" cy="5133975"/>
          </a:xfrm>
        </p:spPr>
        <p:txBody>
          <a:bodyPr>
            <a:normAutofit/>
          </a:bodyPr>
          <a:lstStyle/>
          <a:p>
            <a:r>
              <a:rPr lang="cs-CZ" dirty="0">
                <a:solidFill>
                  <a:schemeClr val="tx1"/>
                </a:solidFill>
                <a:latin typeface="Calibri" panose="020F0502020204030204" pitchFamily="34" charset="0"/>
                <a:ea typeface="Calibri" panose="020F0502020204030204" pitchFamily="34" charset="0"/>
              </a:rPr>
              <a:t>V</a:t>
            </a:r>
            <a:r>
              <a:rPr lang="cs-CZ" dirty="0">
                <a:solidFill>
                  <a:schemeClr val="tx1"/>
                </a:solidFill>
                <a:effectLst/>
                <a:latin typeface="Calibri" panose="020F0502020204030204" pitchFamily="34" charset="0"/>
                <a:ea typeface="Calibri" panose="020F0502020204030204" pitchFamily="34" charset="0"/>
              </a:rPr>
              <a:t> této chvíli bych opravdu ponechal vyplnění výkazu v rovině, kterou uvedl kolega p. Rodryč. V minulém roce jsme byli schopni pokrýt dotazy v rámci oněch 150 subjektů. V letošním roce jsem kapacitu navýšili o jednoho člověka, tudíž případné dotazy ze strany tazatelů jsem připraveni řešit.</a:t>
            </a:r>
          </a:p>
          <a:p>
            <a:r>
              <a:rPr lang="cs-CZ" dirty="0">
                <a:solidFill>
                  <a:schemeClr val="tx1"/>
                </a:solidFill>
                <a:effectLst/>
                <a:latin typeface="Calibri" panose="020F0502020204030204" pitchFamily="34" charset="0"/>
                <a:ea typeface="Calibri" panose="020F0502020204030204" pitchFamily="34" charset="0"/>
              </a:rPr>
              <a:t>Dotazy v minulém roce více směřovali na ověření toho např. zda výkaz vyplnit či nikoliv, nebo zda ho vyplnit za každé vymezené území nebo za celou LDS apod. Ve velmi malém množství byly zastoupeny konkrétní dotazy ke konkrétním položkám výkazu. Na základ toho vzorku jsem si potvrdili, že výkaz je vytvořen srozumitelně jak pro provozovatele LDS, tak také pro provozovatele RDS, jelikož jeden z nich byl zahrnut do skupiny 150 subjektů, u kterých tento vzor výkazu byl testován. Navíc nám byly doporučeny drobné úpravy, které byly do výkazu zavedeny.</a:t>
            </a:r>
          </a:p>
          <a:p>
            <a:r>
              <a:rPr lang="cs-CZ" dirty="0">
                <a:solidFill>
                  <a:schemeClr val="tx1"/>
                </a:solidFill>
                <a:effectLst/>
                <a:latin typeface="Calibri" panose="020F0502020204030204" pitchFamily="34" charset="0"/>
                <a:ea typeface="Calibri" panose="020F0502020204030204" pitchFamily="34" charset="0"/>
              </a:rPr>
              <a:t>Možná je to předčasné, nicméně doposud jsme neobdrželi žádné dotazy ze strany LDS, ale rovnou vyplněné výkazy. Budou-li komplikace s vyplněním (viz např. případ LDS – SŽDC), jsme připraveni na další diskusi, nicméně vždy s konkrétními subjekty osobně, nikoliv v plénu, jelikož se může jednat o citlivá data.</a:t>
            </a:r>
          </a:p>
          <a:p>
            <a:endParaRPr lang="cs-CZ" dirty="0"/>
          </a:p>
        </p:txBody>
      </p:sp>
    </p:spTree>
    <p:extLst>
      <p:ext uri="{BB962C8B-B14F-4D97-AF65-F5344CB8AC3E}">
        <p14:creationId xmlns:p14="http://schemas.microsoft.com/office/powerpoint/2010/main" val="23508094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C186313-A862-9436-34F4-6B7F44A50900}"/>
              </a:ext>
            </a:extLst>
          </p:cNvPr>
          <p:cNvSpPr>
            <a:spLocks noGrp="1"/>
          </p:cNvSpPr>
          <p:nvPr>
            <p:ph type="title"/>
          </p:nvPr>
        </p:nvSpPr>
        <p:spPr>
          <a:xfrm>
            <a:off x="684212" y="5350933"/>
            <a:ext cx="10574338" cy="1507067"/>
          </a:xfrm>
        </p:spPr>
        <p:txBody>
          <a:bodyPr/>
          <a:lstStyle/>
          <a:p>
            <a:r>
              <a:rPr lang="cs-CZ" dirty="0"/>
              <a:t>Výkazy o kvalitě údržby za rok 2022</a:t>
            </a:r>
          </a:p>
        </p:txBody>
      </p:sp>
      <p:sp>
        <p:nvSpPr>
          <p:cNvPr id="3" name="Zástupný obsah 2">
            <a:extLst>
              <a:ext uri="{FF2B5EF4-FFF2-40B4-BE49-F238E27FC236}">
                <a16:creationId xmlns:a16="http://schemas.microsoft.com/office/drawing/2014/main" id="{853835A2-5EE7-5DB6-1F80-CA17AD765216}"/>
              </a:ext>
            </a:extLst>
          </p:cNvPr>
          <p:cNvSpPr>
            <a:spLocks noGrp="1"/>
          </p:cNvSpPr>
          <p:nvPr>
            <p:ph idx="1"/>
          </p:nvPr>
        </p:nvSpPr>
        <p:spPr>
          <a:xfrm>
            <a:off x="684212" y="685799"/>
            <a:ext cx="10764838" cy="4962525"/>
          </a:xfrm>
        </p:spPr>
        <p:txBody>
          <a:bodyPr>
            <a:normAutofit/>
          </a:bodyPr>
          <a:lstStyle/>
          <a:p>
            <a:r>
              <a:rPr lang="cs-CZ" dirty="0">
                <a:solidFill>
                  <a:schemeClr val="tx1"/>
                </a:solidFill>
                <a:effectLst/>
                <a:latin typeface="Calibri" panose="020F0502020204030204" pitchFamily="34" charset="0"/>
                <a:ea typeface="Calibri" panose="020F0502020204030204" pitchFamily="34" charset="0"/>
              </a:rPr>
              <a:t>Výše uvedený formulář je již poměrně znám, protože v loňském roce již jej vyplnilo více než 150 distribučních společností. (jednalo se o ty společnosti, které jsme kontaktovali s tím, že nesplnili svou povinnost v zákonném termínu a zaslali jim vzor tohoto formuláře k vyplnění).</a:t>
            </a:r>
          </a:p>
          <a:p>
            <a:r>
              <a:rPr lang="cs-CZ" dirty="0">
                <a:solidFill>
                  <a:schemeClr val="tx1"/>
                </a:solidFill>
                <a:effectLst/>
                <a:latin typeface="Calibri" panose="020F0502020204030204" pitchFamily="34" charset="0"/>
                <a:ea typeface="Calibri" panose="020F0502020204030204" pitchFamily="34" charset="0"/>
              </a:rPr>
              <a:t>Pokud měli s vyplněním nejasnosti, byly s nimi konkrétně a osobně vyřešeny. </a:t>
            </a:r>
          </a:p>
          <a:p>
            <a:r>
              <a:rPr lang="cs-CZ" dirty="0">
                <a:solidFill>
                  <a:schemeClr val="tx1"/>
                </a:solidFill>
                <a:effectLst/>
                <a:latin typeface="Calibri" panose="020F0502020204030204" pitchFamily="34" charset="0"/>
                <a:ea typeface="Calibri" panose="020F0502020204030204" pitchFamily="34" charset="0"/>
              </a:rPr>
              <a:t>Letos rozeslaný formulář a pokyny k jeho vyplnění jsme v drobnostech a po zkušenosti z loňska mírně doupravili v pasážích, u nichž mohla být případná nejasnost a navýšili jsme také počet telefonních kontaktů, na něž se mohou v případě potřeby obrátit a bude jim v jejich konkrétním případě odpovězeno.</a:t>
            </a:r>
          </a:p>
          <a:p>
            <a:r>
              <a:rPr lang="cs-CZ" dirty="0">
                <a:solidFill>
                  <a:schemeClr val="tx1"/>
                </a:solidFill>
                <a:effectLst/>
                <a:latin typeface="Calibri" panose="020F0502020204030204" pitchFamily="34" charset="0"/>
                <a:ea typeface="Calibri" panose="020F0502020204030204" pitchFamily="34" charset="0"/>
              </a:rPr>
              <a:t>Důvodem této akce je skutečnost, že v posledních letech již přicházely  cca třířádkové, naprosto formální dokumenty, bez jakékoliv hodnoty (společností, které zasílaly zprávy dle pokynů, které jste nám zaslal jako vzor, bylo necelých 10%).</a:t>
            </a:r>
          </a:p>
          <a:p>
            <a:endParaRPr lang="cs-CZ" dirty="0"/>
          </a:p>
        </p:txBody>
      </p:sp>
    </p:spTree>
    <p:extLst>
      <p:ext uri="{BB962C8B-B14F-4D97-AF65-F5344CB8AC3E}">
        <p14:creationId xmlns:p14="http://schemas.microsoft.com/office/powerpoint/2010/main" val="27659816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C186313-A862-9436-34F4-6B7F44A50900}"/>
              </a:ext>
            </a:extLst>
          </p:cNvPr>
          <p:cNvSpPr>
            <a:spLocks noGrp="1"/>
          </p:cNvSpPr>
          <p:nvPr>
            <p:ph type="title"/>
          </p:nvPr>
        </p:nvSpPr>
        <p:spPr>
          <a:xfrm>
            <a:off x="684211" y="5630332"/>
            <a:ext cx="11355388" cy="1507067"/>
          </a:xfrm>
        </p:spPr>
        <p:txBody>
          <a:bodyPr/>
          <a:lstStyle/>
          <a:p>
            <a:r>
              <a:rPr lang="cs-CZ" dirty="0"/>
              <a:t>Výkazy o kvalitě údržby za rok 2022</a:t>
            </a:r>
          </a:p>
        </p:txBody>
      </p:sp>
      <p:sp>
        <p:nvSpPr>
          <p:cNvPr id="3" name="Zástupný obsah 2">
            <a:extLst>
              <a:ext uri="{FF2B5EF4-FFF2-40B4-BE49-F238E27FC236}">
                <a16:creationId xmlns:a16="http://schemas.microsoft.com/office/drawing/2014/main" id="{853835A2-5EE7-5DB6-1F80-CA17AD765216}"/>
              </a:ext>
            </a:extLst>
          </p:cNvPr>
          <p:cNvSpPr>
            <a:spLocks noGrp="1"/>
          </p:cNvSpPr>
          <p:nvPr>
            <p:ph idx="1"/>
          </p:nvPr>
        </p:nvSpPr>
        <p:spPr>
          <a:xfrm>
            <a:off x="503237" y="685800"/>
            <a:ext cx="11355387" cy="5448300"/>
          </a:xfrm>
        </p:spPr>
        <p:txBody>
          <a:bodyPr>
            <a:normAutofit fontScale="92500"/>
          </a:bodyPr>
          <a:lstStyle/>
          <a:p>
            <a:r>
              <a:rPr lang="cs-CZ" sz="2200" dirty="0">
                <a:solidFill>
                  <a:schemeClr val="tx1"/>
                </a:solidFill>
                <a:effectLst/>
                <a:latin typeface="Libre Franklin" pitchFamily="2" charset="-18"/>
                <a:ea typeface="Calibri" panose="020F0502020204030204" pitchFamily="34" charset="0"/>
              </a:rPr>
              <a:t>Bude možné, nebo nebylo by vhodné, vytvořit nějakou vzorovou Zprávu? Hlavně se mi jedná o informace o případné strategii a koncepci údržby? Samozřejmě předpokládám, že každý provozovatel DS má na svá zařízení zpracována určitá pravidla provozování DS, včetně provozních řádů, řádů preventivní údržby zařízení apod. Ale vytvářet nějaké postupy ke zajištění optimálních údržbových strategií, popisů principů organizace atd dle bodu 2)? To aby si provozovatel menších DS na to někoho najal?</a:t>
            </a:r>
            <a:endParaRPr lang="cs-CZ" sz="2200" dirty="0">
              <a:solidFill>
                <a:schemeClr val="tx1"/>
              </a:solidFill>
              <a:effectLst/>
              <a:latin typeface="Calibri" panose="020F0502020204030204" pitchFamily="34" charset="0"/>
              <a:ea typeface="Calibri" panose="020F0502020204030204" pitchFamily="34" charset="0"/>
            </a:endParaRPr>
          </a:p>
          <a:p>
            <a:r>
              <a:rPr lang="cs-CZ" sz="2200" dirty="0">
                <a:solidFill>
                  <a:schemeClr val="tx1"/>
                </a:solidFill>
                <a:effectLst/>
                <a:latin typeface="Calibri" panose="020F0502020204030204" pitchFamily="34" charset="0"/>
                <a:ea typeface="Calibri" panose="020F0502020204030204" pitchFamily="34" charset="0"/>
              </a:rPr>
              <a:t>Pokud se jedná o dotaz vsetínské LDS a její primární zájem vytvořit vzorovou zprávu, nemyslíme si, že by mělo být toto cílem námi zaslaného vzoru výkazu. Pakliže bychom k tomuto přistoupili, domníváme se, že by mohlo dojít k jejich kopírování a tím v konečném důsledku dle našeho názoru i zkreslení zasílaných informací. Našim zájmem je získat informace o tom, jakým způsobem jsou činnosti v oblasti provádění údržby zařízení distribuční soustavy prováděny, případně plánovány. Předpokládáme, že každý provozovatel distribuční soustavy provádí pravidelnou údržbu distribučních zařízení, přičemž tato údržba je nějakým způsobem plánovaná (dochází k průběžné kontrole zařízení a pravidelným revizím apod.). Rovněž si nemyslíme, že by tento vzor výkazu měl klást další nároky na lidský kapitál. Informace uvedené ve vzorovém formuláři jsou informacemi, se kterými by měl každý provozovatel distribuční soustavy již dnes nějakým způsobem pracovat v rámci svých interně nastavených postupů a systémů.</a:t>
            </a:r>
          </a:p>
          <a:p>
            <a:endParaRPr lang="cs-CZ" sz="1800" dirty="0">
              <a:effectLst/>
              <a:latin typeface="Calibri" panose="020F0502020204030204" pitchFamily="34" charset="0"/>
              <a:ea typeface="Calibri" panose="020F0502020204030204" pitchFamily="34" charset="0"/>
            </a:endParaRPr>
          </a:p>
          <a:p>
            <a:endParaRPr lang="cs-CZ" dirty="0"/>
          </a:p>
        </p:txBody>
      </p:sp>
    </p:spTree>
    <p:extLst>
      <p:ext uri="{BB962C8B-B14F-4D97-AF65-F5344CB8AC3E}">
        <p14:creationId xmlns:p14="http://schemas.microsoft.com/office/powerpoint/2010/main" val="200383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Zástupný obsah 3">
            <a:extLst>
              <a:ext uri="{FF2B5EF4-FFF2-40B4-BE49-F238E27FC236}">
                <a16:creationId xmlns:a16="http://schemas.microsoft.com/office/drawing/2014/main" id="{3ECE6C8B-AD6B-8C29-A0F5-A41E72A99268}"/>
              </a:ext>
            </a:extLst>
          </p:cNvPr>
          <p:cNvGraphicFramePr>
            <a:graphicFrameLocks noGrp="1"/>
          </p:cNvGraphicFramePr>
          <p:nvPr>
            <p:ph idx="1"/>
            <p:extLst>
              <p:ext uri="{D42A27DB-BD31-4B8C-83A1-F6EECF244321}">
                <p14:modId xmlns:p14="http://schemas.microsoft.com/office/powerpoint/2010/main" val="338970354"/>
              </p:ext>
            </p:extLst>
          </p:nvPr>
        </p:nvGraphicFramePr>
        <p:xfrm>
          <a:off x="487672" y="950015"/>
          <a:ext cx="11369709" cy="1216716"/>
        </p:xfrm>
        <a:graphic>
          <a:graphicData uri="http://schemas.openxmlformats.org/drawingml/2006/table">
            <a:tbl>
              <a:tblPr>
                <a:tableStyleId>{5C22544A-7EE6-4342-B048-85BDC9FD1C3A}</a:tableStyleId>
              </a:tblPr>
              <a:tblGrid>
                <a:gridCol w="9071154">
                  <a:extLst>
                    <a:ext uri="{9D8B030D-6E8A-4147-A177-3AD203B41FA5}">
                      <a16:colId xmlns:a16="http://schemas.microsoft.com/office/drawing/2014/main" val="2909942177"/>
                    </a:ext>
                  </a:extLst>
                </a:gridCol>
                <a:gridCol w="2298555">
                  <a:extLst>
                    <a:ext uri="{9D8B030D-6E8A-4147-A177-3AD203B41FA5}">
                      <a16:colId xmlns:a16="http://schemas.microsoft.com/office/drawing/2014/main" val="600015577"/>
                    </a:ext>
                  </a:extLst>
                </a:gridCol>
              </a:tblGrid>
              <a:tr h="405572">
                <a:tc gridSpan="2">
                  <a:txBody>
                    <a:bodyPr/>
                    <a:lstStyle/>
                    <a:p>
                      <a:pPr algn="l">
                        <a:lnSpc>
                          <a:spcPct val="115000"/>
                        </a:lnSpc>
                        <a:spcAft>
                          <a:spcPts val="1000"/>
                        </a:spcAft>
                      </a:pPr>
                      <a:r>
                        <a:rPr lang="cs-CZ" sz="1100">
                          <a:effectLst/>
                        </a:rPr>
                        <a:t>IDENTIFIKAČNÍ ÚDAJE</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hMerge="1">
                  <a:txBody>
                    <a:bodyPr/>
                    <a:lstStyle/>
                    <a:p>
                      <a:endParaRPr lang="cs-CZ"/>
                    </a:p>
                  </a:txBody>
                  <a:tcPr/>
                </a:tc>
                <a:extLst>
                  <a:ext uri="{0D108BD9-81ED-4DB2-BD59-A6C34878D82A}">
                    <a16:rowId xmlns:a16="http://schemas.microsoft.com/office/drawing/2014/main" val="3795952142"/>
                  </a:ext>
                </a:extLst>
              </a:tr>
              <a:tr h="405572">
                <a:tc>
                  <a:txBody>
                    <a:bodyPr/>
                    <a:lstStyle/>
                    <a:p>
                      <a:pPr algn="l">
                        <a:lnSpc>
                          <a:spcPct val="115000"/>
                        </a:lnSpc>
                        <a:spcAft>
                          <a:spcPts val="1000"/>
                        </a:spcAft>
                      </a:pPr>
                      <a:r>
                        <a:rPr lang="cs-CZ" sz="1100" dirty="0">
                          <a:effectLst/>
                        </a:rPr>
                        <a:t>Název vykazujícího subjektu:</a:t>
                      </a:r>
                      <a:endParaRPr lang="cs-CZ"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l">
                        <a:lnSpc>
                          <a:spcPct val="115000"/>
                        </a:lnSpc>
                        <a:spcAft>
                          <a:spcPts val="1000"/>
                        </a:spcAft>
                      </a:pPr>
                      <a:r>
                        <a:rPr lang="cs-CZ" sz="1100">
                          <a:effectLst/>
                        </a:rPr>
                        <a:t>Vykazovaný rok:</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3618065699"/>
                  </a:ext>
                </a:extLst>
              </a:tr>
              <a:tr h="405572">
                <a:tc gridSpan="2">
                  <a:txBody>
                    <a:bodyPr/>
                    <a:lstStyle/>
                    <a:p>
                      <a:pPr algn="l">
                        <a:lnSpc>
                          <a:spcPct val="115000"/>
                        </a:lnSpc>
                        <a:spcAft>
                          <a:spcPts val="1000"/>
                        </a:spcAft>
                      </a:pPr>
                      <a:r>
                        <a:rPr lang="cs-CZ" sz="1100" dirty="0">
                          <a:effectLst/>
                        </a:rPr>
                        <a:t>Číslo licence: </a:t>
                      </a:r>
                      <a:endParaRPr lang="cs-CZ"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hMerge="1">
                  <a:txBody>
                    <a:bodyPr/>
                    <a:lstStyle/>
                    <a:p>
                      <a:endParaRPr lang="cs-CZ"/>
                    </a:p>
                  </a:txBody>
                  <a:tcPr/>
                </a:tc>
                <a:extLst>
                  <a:ext uri="{0D108BD9-81ED-4DB2-BD59-A6C34878D82A}">
                    <a16:rowId xmlns:a16="http://schemas.microsoft.com/office/drawing/2014/main" val="166577236"/>
                  </a:ext>
                </a:extLst>
              </a:tr>
            </a:tbl>
          </a:graphicData>
        </a:graphic>
      </p:graphicFrame>
      <p:graphicFrame>
        <p:nvGraphicFramePr>
          <p:cNvPr id="5" name="Tabulka 4">
            <a:extLst>
              <a:ext uri="{FF2B5EF4-FFF2-40B4-BE49-F238E27FC236}">
                <a16:creationId xmlns:a16="http://schemas.microsoft.com/office/drawing/2014/main" id="{70B67D46-361E-EF68-CFFC-67991DED466E}"/>
              </a:ext>
            </a:extLst>
          </p:cNvPr>
          <p:cNvGraphicFramePr>
            <a:graphicFrameLocks noGrp="1"/>
          </p:cNvGraphicFramePr>
          <p:nvPr>
            <p:extLst>
              <p:ext uri="{D42A27DB-BD31-4B8C-83A1-F6EECF244321}">
                <p14:modId xmlns:p14="http://schemas.microsoft.com/office/powerpoint/2010/main" val="457414456"/>
              </p:ext>
            </p:extLst>
          </p:nvPr>
        </p:nvGraphicFramePr>
        <p:xfrm>
          <a:off x="487672" y="2341722"/>
          <a:ext cx="11704327" cy="4407944"/>
        </p:xfrm>
        <a:graphic>
          <a:graphicData uri="http://schemas.openxmlformats.org/drawingml/2006/table">
            <a:tbl>
              <a:tblPr firstRow="1" firstCol="1" bandRow="1">
                <a:tableStyleId>{5C22544A-7EE6-4342-B048-85BDC9FD1C3A}</a:tableStyleId>
              </a:tblPr>
              <a:tblGrid>
                <a:gridCol w="2310315">
                  <a:extLst>
                    <a:ext uri="{9D8B030D-6E8A-4147-A177-3AD203B41FA5}">
                      <a16:colId xmlns:a16="http://schemas.microsoft.com/office/drawing/2014/main" val="1015378480"/>
                    </a:ext>
                  </a:extLst>
                </a:gridCol>
                <a:gridCol w="9394012">
                  <a:extLst>
                    <a:ext uri="{9D8B030D-6E8A-4147-A177-3AD203B41FA5}">
                      <a16:colId xmlns:a16="http://schemas.microsoft.com/office/drawing/2014/main" val="960893173"/>
                    </a:ext>
                  </a:extLst>
                </a:gridCol>
              </a:tblGrid>
              <a:tr h="1637129">
                <a:tc gridSpan="2">
                  <a:txBody>
                    <a:bodyPr/>
                    <a:lstStyle/>
                    <a:p>
                      <a:pPr>
                        <a:lnSpc>
                          <a:spcPct val="115000"/>
                        </a:lnSpc>
                        <a:spcAft>
                          <a:spcPts val="1000"/>
                        </a:spcAft>
                      </a:pPr>
                      <a:r>
                        <a:rPr lang="cs-CZ" sz="1100" dirty="0">
                          <a:solidFill>
                            <a:schemeClr val="tx1"/>
                          </a:solidFill>
                          <a:effectLst/>
                        </a:rPr>
                        <a:t>INFORMACE O STRATEGII A KONCEPCI ÚDRŽBY ELEKTRICKÝCH SÍTÍ</a:t>
                      </a:r>
                    </a:p>
                    <a:p>
                      <a:pPr marL="0" marR="0" lvl="0" indent="0" algn="l" defTabSz="457200" rtl="0" eaLnBrk="1" fontAlgn="auto" latinLnBrk="0" hangingPunct="1">
                        <a:lnSpc>
                          <a:spcPct val="115000"/>
                        </a:lnSpc>
                        <a:spcBef>
                          <a:spcPts val="0"/>
                        </a:spcBef>
                        <a:spcAft>
                          <a:spcPts val="1000"/>
                        </a:spcAft>
                        <a:buClrTx/>
                        <a:buSzTx/>
                        <a:buFontTx/>
                        <a:buNone/>
                        <a:tabLst/>
                        <a:defRPr/>
                      </a:pPr>
                      <a:r>
                        <a:rPr lang="cs-CZ" sz="1800" b="0" kern="1200" dirty="0">
                          <a:solidFill>
                            <a:schemeClr val="tx1"/>
                          </a:solidFill>
                          <a:effectLst/>
                          <a:latin typeface="+mn-lt"/>
                          <a:ea typeface="+mn-ea"/>
                          <a:cs typeface="+mn-cs"/>
                        </a:rPr>
                        <a:t>popis postupu ke zjištění optimálních údržbových strategií, </a:t>
                      </a:r>
                      <a:r>
                        <a:rPr lang="cs-CZ" sz="1800" b="1" kern="1200" dirty="0">
                          <a:solidFill>
                            <a:schemeClr val="tx1"/>
                          </a:solidFill>
                          <a:effectLst/>
                          <a:latin typeface="+mn-lt"/>
                          <a:ea typeface="+mn-ea"/>
                          <a:cs typeface="+mn-cs"/>
                        </a:rPr>
                        <a:t>(</a:t>
                      </a:r>
                      <a:r>
                        <a:rPr lang="cs-CZ" sz="1800" b="1" i="1" kern="1200" dirty="0">
                          <a:solidFill>
                            <a:schemeClr val="tx1"/>
                          </a:solidFill>
                          <a:effectLst/>
                          <a:latin typeface="+mn-lt"/>
                          <a:ea typeface="+mn-ea"/>
                          <a:cs typeface="+mn-cs"/>
                        </a:rPr>
                        <a:t>strategií údržby zajišťování optimálních údržbových strategií, které nesnižují spolehlivost provozu elektrizační soustavy)</a:t>
                      </a:r>
                    </a:p>
                    <a:p>
                      <a:pPr marL="0" marR="0" lvl="0" indent="0" algn="l" defTabSz="457200" rtl="0" eaLnBrk="1" fontAlgn="auto" latinLnBrk="0" hangingPunct="1">
                        <a:lnSpc>
                          <a:spcPct val="115000"/>
                        </a:lnSpc>
                        <a:spcBef>
                          <a:spcPts val="0"/>
                        </a:spcBef>
                        <a:spcAft>
                          <a:spcPts val="1000"/>
                        </a:spcAft>
                        <a:buClrTx/>
                        <a:buSzTx/>
                        <a:buFontTx/>
                        <a:buNone/>
                        <a:tabLst/>
                        <a:defRPr/>
                      </a:pPr>
                      <a:r>
                        <a:rPr lang="cs-CZ" sz="1800" b="1" i="1" kern="1200" dirty="0">
                          <a:solidFill>
                            <a:schemeClr val="tx1"/>
                          </a:solidFill>
                          <a:effectLst/>
                          <a:latin typeface="+mn-lt"/>
                          <a:ea typeface="+mn-ea"/>
                          <a:cs typeface="+mn-cs"/>
                        </a:rPr>
                        <a:t>- Technologie rozdělené dle významu spolehlivosti provozu, poruchovosti, živostnosti, speciální obsluhy</a:t>
                      </a:r>
                    </a:p>
                    <a:p>
                      <a:pPr>
                        <a:lnSpc>
                          <a:spcPct val="115000"/>
                        </a:lnSpc>
                        <a:spcAft>
                          <a:spcPts val="1000"/>
                        </a:spcAft>
                      </a:pPr>
                      <a:endParaRPr lang="cs-CZ"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cs-CZ"/>
                    </a:p>
                  </a:txBody>
                  <a:tcPr/>
                </a:tc>
                <a:extLst>
                  <a:ext uri="{0D108BD9-81ED-4DB2-BD59-A6C34878D82A}">
                    <a16:rowId xmlns:a16="http://schemas.microsoft.com/office/drawing/2014/main" val="459553998"/>
                  </a:ext>
                </a:extLst>
              </a:tr>
              <a:tr h="2706271">
                <a:tc>
                  <a:txBody>
                    <a:bodyPr/>
                    <a:lstStyle/>
                    <a:p>
                      <a:pPr>
                        <a:lnSpc>
                          <a:spcPct val="115000"/>
                        </a:lnSpc>
                        <a:spcAft>
                          <a:spcPts val="1000"/>
                        </a:spcAft>
                      </a:pPr>
                      <a:r>
                        <a:rPr lang="cs-CZ" sz="1100" dirty="0">
                          <a:effectLst/>
                        </a:rPr>
                        <a:t>Podle bodu 2 písm. a)</a:t>
                      </a:r>
                      <a:endParaRPr lang="cs-CZ"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90170" algn="just">
                        <a:lnSpc>
                          <a:spcPct val="115000"/>
                        </a:lnSpc>
                        <a:spcAft>
                          <a:spcPts val="1000"/>
                        </a:spcAft>
                      </a:pPr>
                      <a:r>
                        <a:rPr lang="cs-CZ" sz="1100" dirty="0">
                          <a:effectLst/>
                        </a:rPr>
                        <a:t> </a:t>
                      </a:r>
                      <a:r>
                        <a:rPr lang="cs-CZ" sz="1800" kern="1200" dirty="0">
                          <a:solidFill>
                            <a:schemeClr val="dk1"/>
                          </a:solidFill>
                          <a:effectLst/>
                          <a:latin typeface="+mn-lt"/>
                          <a:ea typeface="+mn-ea"/>
                          <a:cs typeface="+mn-cs"/>
                        </a:rPr>
                        <a:t>popis systému principů organizace a provádění údržby zařízení přenosové a distribuční soustavy, tj. kombinace všech technických, administrativních a dozorových činností, zaměřených na zpomalení fyzického opotřebení, předcházení poruchám a udržení ve stavu nebo navrácení zařízení do stavu, v němž může plnit požadovanou funkci, (</a:t>
                      </a:r>
                      <a:r>
                        <a:rPr lang="cs-CZ" sz="1800" b="1" i="1" kern="1200" dirty="0">
                          <a:solidFill>
                            <a:schemeClr val="dk1"/>
                          </a:solidFill>
                          <a:effectLst/>
                          <a:latin typeface="+mn-lt"/>
                          <a:ea typeface="+mn-ea"/>
                          <a:cs typeface="+mn-cs"/>
                        </a:rPr>
                        <a:t>koncepcí údržby stanovení cílů údržby, míst údržby, stupňů rozčlenění, stupňů údržby, zajištění údržby a jejich vzájemných vztahů.)</a:t>
                      </a:r>
                    </a:p>
                    <a:p>
                      <a:pPr marL="90170" algn="just">
                        <a:lnSpc>
                          <a:spcPct val="115000"/>
                        </a:lnSpc>
                        <a:spcAft>
                          <a:spcPts val="1000"/>
                        </a:spcAft>
                      </a:pPr>
                      <a:r>
                        <a:rPr lang="cs-CZ" sz="1800" b="1" i="1" kern="1200" dirty="0">
                          <a:solidFill>
                            <a:schemeClr val="dk1"/>
                          </a:solidFill>
                          <a:effectLst/>
                          <a:latin typeface="+mn-lt"/>
                          <a:ea typeface="+mn-ea"/>
                          <a:cs typeface="+mn-cs"/>
                        </a:rPr>
                        <a:t>- Stanovení cílů, pokud jsou tak popis stupňů, popis organizace – plánů údržby</a:t>
                      </a:r>
                    </a:p>
                  </a:txBody>
                  <a:tcPr marL="68580" marR="68580" marT="0" marB="0"/>
                </a:tc>
                <a:extLst>
                  <a:ext uri="{0D108BD9-81ED-4DB2-BD59-A6C34878D82A}">
                    <a16:rowId xmlns:a16="http://schemas.microsoft.com/office/drawing/2014/main" val="2098839046"/>
                  </a:ext>
                </a:extLst>
              </a:tr>
            </a:tbl>
          </a:graphicData>
        </a:graphic>
      </p:graphicFrame>
      <p:sp>
        <p:nvSpPr>
          <p:cNvPr id="6" name="Rectangle 1">
            <a:extLst>
              <a:ext uri="{FF2B5EF4-FFF2-40B4-BE49-F238E27FC236}">
                <a16:creationId xmlns:a16="http://schemas.microsoft.com/office/drawing/2014/main" id="{E92F9AEC-7511-6DBA-278B-C40F8BBFD186}"/>
              </a:ext>
            </a:extLst>
          </p:cNvPr>
          <p:cNvSpPr>
            <a:spLocks noChangeArrowheads="1"/>
          </p:cNvSpPr>
          <p:nvPr/>
        </p:nvSpPr>
        <p:spPr bwMode="auto">
          <a:xfrm>
            <a:off x="487673" y="172878"/>
            <a:ext cx="14928229" cy="846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20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ZPR</a:t>
            </a:r>
            <a:r>
              <a:rPr kumimoji="0" lang="cs-CZ" altLang="cs-CZ" sz="20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Á</a:t>
            </a:r>
            <a:r>
              <a:rPr kumimoji="0" lang="cs-CZ" altLang="cs-CZ" sz="20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VA O KVALITĚ A </a:t>
            </a:r>
            <a:r>
              <a:rPr kumimoji="0" lang="cs-CZ" altLang="cs-CZ" sz="20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Ú</a:t>
            </a:r>
            <a:r>
              <a:rPr kumimoji="0" lang="cs-CZ" altLang="cs-CZ" sz="20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ROVNI </a:t>
            </a:r>
            <a:r>
              <a:rPr kumimoji="0" lang="cs-CZ" altLang="cs-CZ" sz="20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Ú</a:t>
            </a:r>
            <a:r>
              <a:rPr kumimoji="0" lang="cs-CZ" altLang="cs-CZ" sz="20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DRŽBY ZAŘ</a:t>
            </a:r>
            <a:r>
              <a:rPr kumimoji="0" lang="cs-CZ" altLang="cs-CZ" sz="20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Í</a:t>
            </a:r>
            <a:r>
              <a:rPr kumimoji="0" lang="cs-CZ" altLang="cs-CZ" sz="20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ZEN</a:t>
            </a:r>
            <a:r>
              <a:rPr kumimoji="0" lang="cs-CZ" altLang="cs-CZ" sz="20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Í</a:t>
            </a:r>
            <a:r>
              <a:rPr kumimoji="0" lang="cs-CZ" altLang="cs-CZ" sz="20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PŘENOSOV</a:t>
            </a:r>
            <a:r>
              <a:rPr kumimoji="0" lang="cs-CZ" altLang="cs-CZ" sz="20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É</a:t>
            </a:r>
            <a:r>
              <a:rPr kumimoji="0" lang="cs-CZ" altLang="cs-CZ" sz="20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 DISTRIBUČN</a:t>
            </a:r>
            <a:r>
              <a:rPr kumimoji="0" lang="cs-CZ" altLang="cs-CZ" sz="20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Í</a:t>
            </a:r>
            <a:r>
              <a:rPr kumimoji="0" lang="cs-CZ" altLang="cs-CZ" sz="20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SOUSTAVY</a:t>
            </a:r>
            <a:endParaRPr kumimoji="0" lang="cs-CZ" altLang="cs-CZ"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1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podle § 24 odst. 10 p</a:t>
            </a:r>
            <a:r>
              <a:rPr kumimoji="0" lang="cs-CZ" altLang="cs-CZ"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í</a:t>
            </a:r>
            <a:r>
              <a:rPr kumimoji="0" lang="cs-CZ" altLang="cs-CZ" sz="11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sm. t) a § 25 odst. 11 p</a:t>
            </a:r>
            <a:r>
              <a:rPr kumimoji="0" lang="cs-CZ" altLang="cs-CZ"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í</a:t>
            </a:r>
            <a:r>
              <a:rPr kumimoji="0" lang="cs-CZ" altLang="cs-CZ" sz="11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sm. c) z</a:t>
            </a:r>
            <a:r>
              <a:rPr kumimoji="0" lang="cs-CZ" altLang="cs-CZ"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á</a:t>
            </a:r>
            <a:r>
              <a:rPr kumimoji="0" lang="cs-CZ" altLang="cs-CZ" sz="11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kona č. 458/2000 Sb., energetický z</a:t>
            </a:r>
            <a:r>
              <a:rPr kumimoji="0" lang="cs-CZ" altLang="cs-CZ"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á</a:t>
            </a:r>
            <a:r>
              <a:rPr kumimoji="0" lang="cs-CZ" altLang="cs-CZ" sz="11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kon, ve zněn</a:t>
            </a:r>
            <a:r>
              <a:rPr kumimoji="0" lang="cs-CZ" altLang="cs-CZ"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í</a:t>
            </a:r>
            <a:r>
              <a:rPr kumimoji="0" lang="cs-CZ" altLang="cs-CZ" sz="11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pozděj</a:t>
            </a:r>
            <a:r>
              <a:rPr kumimoji="0" lang="cs-CZ" altLang="cs-CZ"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ší</a:t>
            </a:r>
            <a:r>
              <a:rPr kumimoji="0" lang="cs-CZ" altLang="cs-CZ" sz="11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ch předpisů</a:t>
            </a:r>
            <a:endParaRPr kumimoji="0" lang="cs-CZ" altLang="cs-CZ"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altLang="cs-CZ"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003494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ulka 4">
            <a:extLst>
              <a:ext uri="{FF2B5EF4-FFF2-40B4-BE49-F238E27FC236}">
                <a16:creationId xmlns:a16="http://schemas.microsoft.com/office/drawing/2014/main" id="{91CE7286-75F6-8FB0-5053-6A39DEC6B3BD}"/>
              </a:ext>
            </a:extLst>
          </p:cNvPr>
          <p:cNvGraphicFramePr>
            <a:graphicFrameLocks noGrp="1"/>
          </p:cNvGraphicFramePr>
          <p:nvPr>
            <p:extLst>
              <p:ext uri="{D42A27DB-BD31-4B8C-83A1-F6EECF244321}">
                <p14:modId xmlns:p14="http://schemas.microsoft.com/office/powerpoint/2010/main" val="3087477525"/>
              </p:ext>
            </p:extLst>
          </p:nvPr>
        </p:nvGraphicFramePr>
        <p:xfrm>
          <a:off x="668890" y="69574"/>
          <a:ext cx="10701475" cy="3021496"/>
        </p:xfrm>
        <a:graphic>
          <a:graphicData uri="http://schemas.openxmlformats.org/drawingml/2006/table">
            <a:tbl>
              <a:tblPr firstRow="1" firstCol="1" bandRow="1">
                <a:tableStyleId>{5C22544A-7EE6-4342-B048-85BDC9FD1C3A}</a:tableStyleId>
              </a:tblPr>
              <a:tblGrid>
                <a:gridCol w="2112362">
                  <a:extLst>
                    <a:ext uri="{9D8B030D-6E8A-4147-A177-3AD203B41FA5}">
                      <a16:colId xmlns:a16="http://schemas.microsoft.com/office/drawing/2014/main" val="3507964184"/>
                    </a:ext>
                  </a:extLst>
                </a:gridCol>
                <a:gridCol w="8589113">
                  <a:extLst>
                    <a:ext uri="{9D8B030D-6E8A-4147-A177-3AD203B41FA5}">
                      <a16:colId xmlns:a16="http://schemas.microsoft.com/office/drawing/2014/main" val="3128987186"/>
                    </a:ext>
                  </a:extLst>
                </a:gridCol>
              </a:tblGrid>
              <a:tr h="3021496">
                <a:tc>
                  <a:txBody>
                    <a:bodyPr/>
                    <a:lstStyle/>
                    <a:p>
                      <a:pPr>
                        <a:lnSpc>
                          <a:spcPct val="115000"/>
                        </a:lnSpc>
                        <a:spcAft>
                          <a:spcPts val="1000"/>
                        </a:spcAft>
                      </a:pPr>
                      <a:r>
                        <a:rPr lang="cs-CZ" sz="2000" dirty="0">
                          <a:effectLst/>
                        </a:rPr>
                        <a:t>Podle bodu 2 písm. b)</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90170" algn="just">
                        <a:lnSpc>
                          <a:spcPct val="115000"/>
                        </a:lnSpc>
                        <a:spcAft>
                          <a:spcPts val="1000"/>
                        </a:spcAft>
                      </a:pPr>
                      <a:r>
                        <a:rPr lang="cs-CZ" sz="1100" dirty="0">
                          <a:effectLst/>
                        </a:rPr>
                        <a:t> </a:t>
                      </a:r>
                    </a:p>
                    <a:p>
                      <a:pPr marL="90170" marR="0" lvl="0" indent="0" algn="just" defTabSz="457200" rtl="0" eaLnBrk="1" fontAlgn="auto" latinLnBrk="0" hangingPunct="1">
                        <a:lnSpc>
                          <a:spcPct val="115000"/>
                        </a:lnSpc>
                        <a:spcBef>
                          <a:spcPts val="0"/>
                        </a:spcBef>
                        <a:spcAft>
                          <a:spcPts val="1000"/>
                        </a:spcAft>
                        <a:buClrTx/>
                        <a:buSzTx/>
                        <a:buFontTx/>
                        <a:buNone/>
                        <a:tabLst/>
                        <a:defRPr/>
                      </a:pPr>
                      <a:r>
                        <a:rPr lang="cs-CZ" sz="1800" b="1" kern="1200" dirty="0">
                          <a:solidFill>
                            <a:schemeClr val="lt1"/>
                          </a:solidFill>
                          <a:effectLst/>
                          <a:latin typeface="+mn-lt"/>
                          <a:ea typeface="+mn-ea"/>
                          <a:cs typeface="+mn-cs"/>
                        </a:rPr>
                        <a:t>popis systému principů organizace a provádění údržby zařízení přenosové a distribuční soustavy, tj. kombinace všech technických, administrativních a dozorových činností, zaměřených na zpomalení fyzického opotřebení, předcházení poruchám a udržení ve stavu nebo navrácení zařízení do stavu, v němž může plnit požadovanou funkci,</a:t>
                      </a:r>
                    </a:p>
                    <a:p>
                      <a:pPr marL="375920" marR="0" lvl="0" indent="-285750" algn="just" defTabSz="457200" rtl="0" eaLnBrk="1" fontAlgn="auto" latinLnBrk="0" hangingPunct="1">
                        <a:lnSpc>
                          <a:spcPct val="115000"/>
                        </a:lnSpc>
                        <a:spcBef>
                          <a:spcPts val="0"/>
                        </a:spcBef>
                        <a:spcAft>
                          <a:spcPts val="1000"/>
                        </a:spcAft>
                        <a:buClrTx/>
                        <a:buSzTx/>
                        <a:buFontTx/>
                        <a:buChar char="-"/>
                        <a:tabLst/>
                        <a:defRPr/>
                      </a:pPr>
                      <a:r>
                        <a:rPr lang="cs-CZ" sz="1800" b="1" i="1" kern="1200" dirty="0">
                          <a:solidFill>
                            <a:schemeClr val="lt1"/>
                          </a:solidFill>
                          <a:effectLst/>
                          <a:latin typeface="+mn-lt"/>
                          <a:ea typeface="+mn-ea"/>
                          <a:cs typeface="+mn-cs"/>
                        </a:rPr>
                        <a:t>Kdo řídí údržby a je odpovědný za plán údržby, kdo ho kontroluje a vyhodnocuje, v jakých termínech</a:t>
                      </a:r>
                    </a:p>
                    <a:p>
                      <a:pPr marL="90170" algn="just">
                        <a:lnSpc>
                          <a:spcPct val="115000"/>
                        </a:lnSpc>
                        <a:spcAft>
                          <a:spcPts val="1000"/>
                        </a:spcAft>
                      </a:pPr>
                      <a:endParaRPr lang="cs-CZ"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28828562"/>
                  </a:ext>
                </a:extLst>
              </a:tr>
            </a:tbl>
          </a:graphicData>
        </a:graphic>
      </p:graphicFrame>
      <p:graphicFrame>
        <p:nvGraphicFramePr>
          <p:cNvPr id="6" name="Tabulka 5">
            <a:extLst>
              <a:ext uri="{FF2B5EF4-FFF2-40B4-BE49-F238E27FC236}">
                <a16:creationId xmlns:a16="http://schemas.microsoft.com/office/drawing/2014/main" id="{CF8C6FF9-4BF8-6AC2-1CEE-F75CB20EAD8D}"/>
              </a:ext>
            </a:extLst>
          </p:cNvPr>
          <p:cNvGraphicFramePr>
            <a:graphicFrameLocks noGrp="1"/>
          </p:cNvGraphicFramePr>
          <p:nvPr>
            <p:extLst>
              <p:ext uri="{D42A27DB-BD31-4B8C-83A1-F6EECF244321}">
                <p14:modId xmlns:p14="http://schemas.microsoft.com/office/powerpoint/2010/main" val="3975088592"/>
              </p:ext>
            </p:extLst>
          </p:nvPr>
        </p:nvGraphicFramePr>
        <p:xfrm>
          <a:off x="668889" y="3277574"/>
          <a:ext cx="10701475" cy="3510852"/>
        </p:xfrm>
        <a:graphic>
          <a:graphicData uri="http://schemas.openxmlformats.org/drawingml/2006/table">
            <a:tbl>
              <a:tblPr firstRow="1" firstCol="1" bandRow="1">
                <a:tableStyleId>{5C22544A-7EE6-4342-B048-85BDC9FD1C3A}</a:tableStyleId>
              </a:tblPr>
              <a:tblGrid>
                <a:gridCol w="2112362">
                  <a:extLst>
                    <a:ext uri="{9D8B030D-6E8A-4147-A177-3AD203B41FA5}">
                      <a16:colId xmlns:a16="http://schemas.microsoft.com/office/drawing/2014/main" val="3507964184"/>
                    </a:ext>
                  </a:extLst>
                </a:gridCol>
                <a:gridCol w="8589113">
                  <a:extLst>
                    <a:ext uri="{9D8B030D-6E8A-4147-A177-3AD203B41FA5}">
                      <a16:colId xmlns:a16="http://schemas.microsoft.com/office/drawing/2014/main" val="3128987186"/>
                    </a:ext>
                  </a:extLst>
                </a:gridCol>
              </a:tblGrid>
              <a:tr h="3160643">
                <a:tc>
                  <a:txBody>
                    <a:bodyPr/>
                    <a:lstStyle/>
                    <a:p>
                      <a:pPr>
                        <a:lnSpc>
                          <a:spcPct val="115000"/>
                        </a:lnSpc>
                        <a:spcAft>
                          <a:spcPts val="1000"/>
                        </a:spcAft>
                      </a:pPr>
                      <a:r>
                        <a:rPr lang="cs-CZ" sz="2000" dirty="0">
                          <a:effectLst/>
                        </a:rPr>
                        <a:t>Podle bodu 2 písm. c)</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90170" algn="just">
                        <a:lnSpc>
                          <a:spcPct val="115000"/>
                        </a:lnSpc>
                        <a:spcAft>
                          <a:spcPts val="1000"/>
                        </a:spcAft>
                      </a:pPr>
                      <a:r>
                        <a:rPr lang="cs-CZ" sz="1100" dirty="0">
                          <a:effectLst/>
                        </a:rPr>
                        <a:t> </a:t>
                      </a:r>
                    </a:p>
                    <a:p>
                      <a:pPr marL="90170" marR="0" lvl="0" indent="0" algn="just" defTabSz="457200" rtl="0" eaLnBrk="1" fontAlgn="auto" latinLnBrk="0" hangingPunct="1">
                        <a:lnSpc>
                          <a:spcPct val="115000"/>
                        </a:lnSpc>
                        <a:spcBef>
                          <a:spcPts val="0"/>
                        </a:spcBef>
                        <a:spcAft>
                          <a:spcPts val="1000"/>
                        </a:spcAft>
                        <a:buClrTx/>
                        <a:buSzTx/>
                        <a:buFontTx/>
                        <a:buNone/>
                        <a:tabLst/>
                        <a:defRPr/>
                      </a:pPr>
                      <a:r>
                        <a:rPr lang="cs-CZ" sz="1800" b="1" kern="1200" dirty="0">
                          <a:solidFill>
                            <a:schemeClr val="lt1"/>
                          </a:solidFill>
                          <a:effectLst/>
                          <a:latin typeface="+mn-lt"/>
                          <a:ea typeface="+mn-ea"/>
                          <a:cs typeface="+mn-cs"/>
                        </a:rPr>
                        <a:t>popis, jakým způsobem provádění údržby zohledňuje různé stáří zařízení přenosové a distribuční soustavy včetně způsobu a jakým je sledována poruchovost zařízení v závislosti na jeho stáří,</a:t>
                      </a:r>
                      <a:endParaRPr lang="cs-CZ" sz="1100" b="1" i="0" kern="1200" dirty="0">
                        <a:solidFill>
                          <a:schemeClr val="lt1"/>
                        </a:solidFill>
                        <a:effectLst/>
                        <a:latin typeface="Calibri" panose="020F0502020204030204" pitchFamily="34" charset="0"/>
                        <a:ea typeface="+mn-ea"/>
                        <a:cs typeface="Times New Roman" panose="02020603050405020304" pitchFamily="18" charset="0"/>
                      </a:endParaRPr>
                    </a:p>
                    <a:p>
                      <a:pPr marL="375920" marR="0" lvl="0" indent="-285750" algn="just" defTabSz="457200" rtl="0" eaLnBrk="1" fontAlgn="auto" latinLnBrk="0" hangingPunct="1">
                        <a:lnSpc>
                          <a:spcPct val="115000"/>
                        </a:lnSpc>
                        <a:spcBef>
                          <a:spcPts val="0"/>
                        </a:spcBef>
                        <a:spcAft>
                          <a:spcPts val="1000"/>
                        </a:spcAft>
                        <a:buClrTx/>
                        <a:buSzTx/>
                        <a:buFontTx/>
                        <a:buChar char="-"/>
                        <a:tabLst/>
                        <a:defRPr/>
                      </a:pPr>
                      <a:r>
                        <a:rPr lang="cs-CZ" sz="1800" b="1" i="1" kern="1200" dirty="0">
                          <a:solidFill>
                            <a:schemeClr val="lt1"/>
                          </a:solidFill>
                          <a:effectLst/>
                          <a:latin typeface="+mn-lt"/>
                          <a:ea typeface="+mn-ea"/>
                          <a:cs typeface="+mn-cs"/>
                        </a:rPr>
                        <a:t>Rozdělení technologií dle nap. úrovní a životnosti nebo provozních a jiných předpisů o obsluze vybraných zařízení</a:t>
                      </a:r>
                    </a:p>
                    <a:p>
                      <a:pPr marL="375920" marR="0" lvl="0" indent="-285750" algn="just" defTabSz="457200" rtl="0" eaLnBrk="1" fontAlgn="auto" latinLnBrk="0" hangingPunct="1">
                        <a:lnSpc>
                          <a:spcPct val="115000"/>
                        </a:lnSpc>
                        <a:spcBef>
                          <a:spcPts val="0"/>
                        </a:spcBef>
                        <a:spcAft>
                          <a:spcPts val="1000"/>
                        </a:spcAft>
                        <a:buClrTx/>
                        <a:buSzTx/>
                        <a:buFontTx/>
                        <a:buChar char="-"/>
                        <a:tabLst/>
                        <a:defRPr/>
                      </a:pPr>
                      <a:r>
                        <a:rPr lang="cs-CZ" sz="1800" b="1" i="1" kern="1200" dirty="0">
                          <a:solidFill>
                            <a:schemeClr val="lt1"/>
                          </a:solidFill>
                          <a:effectLst/>
                          <a:latin typeface="+mn-lt"/>
                          <a:ea typeface="+mn-ea"/>
                          <a:cs typeface="+mn-cs"/>
                        </a:rPr>
                        <a:t>Poruchovost sledována a vyhodnocována v systému PLDS a dle reálné poruchovosti je individuálně nastaven plán údržby a obnovy</a:t>
                      </a:r>
                    </a:p>
                    <a:p>
                      <a:pPr marL="375920" marR="0" lvl="0" indent="-285750" algn="just" defTabSz="457200" rtl="0" eaLnBrk="1" fontAlgn="auto" latinLnBrk="0" hangingPunct="1">
                        <a:lnSpc>
                          <a:spcPct val="115000"/>
                        </a:lnSpc>
                        <a:spcBef>
                          <a:spcPts val="0"/>
                        </a:spcBef>
                        <a:spcAft>
                          <a:spcPts val="1000"/>
                        </a:spcAft>
                        <a:buClrTx/>
                        <a:buSzTx/>
                        <a:buFontTx/>
                        <a:buChar char="-"/>
                        <a:tabLst/>
                        <a:defRPr/>
                      </a:pPr>
                      <a:r>
                        <a:rPr lang="cs-CZ" sz="1800" b="1" i="1" kern="1200" dirty="0">
                          <a:solidFill>
                            <a:schemeClr val="lt1"/>
                          </a:solidFill>
                          <a:effectLst/>
                          <a:latin typeface="+mn-lt"/>
                          <a:ea typeface="+mn-ea"/>
                          <a:cs typeface="+mn-cs"/>
                        </a:rPr>
                        <a:t>Výkonové spínací prvky mají stanovené lhůty, měřidla, kvalitoměry, ochrany atd. mají stanovené lhůty ověření/parametrizace, …</a:t>
                      </a:r>
                      <a:endParaRPr lang="cs-CZ" sz="1800" b="1" kern="1200" dirty="0">
                        <a:solidFill>
                          <a:schemeClr val="lt1"/>
                        </a:solidFill>
                        <a:effectLst/>
                        <a:latin typeface="+mn-lt"/>
                        <a:ea typeface="+mn-ea"/>
                        <a:cs typeface="+mn-cs"/>
                      </a:endParaRPr>
                    </a:p>
                  </a:txBody>
                  <a:tcPr marL="68580" marR="68580" marT="0" marB="0"/>
                </a:tc>
                <a:extLst>
                  <a:ext uri="{0D108BD9-81ED-4DB2-BD59-A6C34878D82A}">
                    <a16:rowId xmlns:a16="http://schemas.microsoft.com/office/drawing/2014/main" val="4228828562"/>
                  </a:ext>
                </a:extLst>
              </a:tr>
            </a:tbl>
          </a:graphicData>
        </a:graphic>
      </p:graphicFrame>
    </p:spTree>
    <p:extLst>
      <p:ext uri="{BB962C8B-B14F-4D97-AF65-F5344CB8AC3E}">
        <p14:creationId xmlns:p14="http://schemas.microsoft.com/office/powerpoint/2010/main" val="3196573759"/>
      </p:ext>
    </p:extLst>
  </p:cSld>
  <p:clrMapOvr>
    <a:masterClrMapping/>
  </p:clrMapOvr>
</p:sld>
</file>

<file path=ppt/theme/theme1.xml><?xml version="1.0" encoding="utf-8"?>
<a:theme xmlns:a="http://schemas.openxmlformats.org/drawingml/2006/main" name="Řez">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48294</TotalTime>
  <Words>2337</Words>
  <Application>Microsoft Office PowerPoint</Application>
  <PresentationFormat>Širokoúhlá obrazovka</PresentationFormat>
  <Paragraphs>266</Paragraphs>
  <Slides>22</Slides>
  <Notes>1</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22</vt:i4>
      </vt:variant>
    </vt:vector>
  </HeadingPairs>
  <TitlesOfParts>
    <vt:vector size="30" baseType="lpstr">
      <vt:lpstr>Arial</vt:lpstr>
      <vt:lpstr>Calibri</vt:lpstr>
      <vt:lpstr>Century Gothic</vt:lpstr>
      <vt:lpstr>Libre Franklin</vt:lpstr>
      <vt:lpstr>Symbol</vt:lpstr>
      <vt:lpstr>Times New Roman</vt:lpstr>
      <vt:lpstr>Wingdings 3</vt:lpstr>
      <vt:lpstr>Řez</vt:lpstr>
      <vt:lpstr>Seminář 15. 2. 2023</vt:lpstr>
      <vt:lpstr>PRogram jednání  15. 2. 2023 </vt:lpstr>
      <vt:lpstr>Prezentace aplikace PowerPoint</vt:lpstr>
      <vt:lpstr>Výkazy o kvalitě údržby za rok 2022</vt:lpstr>
      <vt:lpstr>Výkazy o kvalitě údržby za rok 2022</vt:lpstr>
      <vt:lpstr>Výkazy o kvalitě údržby za rok 2022</vt:lpstr>
      <vt:lpstr>Výkazy o kvalitě údržby za rok 2022</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Řízení činného výkonu</vt:lpstr>
      <vt:lpstr>Řízení U/Q</vt:lpstr>
      <vt:lpstr>Instalace relé SAFO</vt:lpstr>
      <vt:lpstr>Instalace relé SAFO</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Záměrem  čaplds Česká asociace provozovatelů lokálních distribučních soustav</dc:title>
  <dc:creator>Martin</dc:creator>
  <cp:lastModifiedBy>Martin Michek</cp:lastModifiedBy>
  <cp:revision>617</cp:revision>
  <dcterms:created xsi:type="dcterms:W3CDTF">2015-09-29T09:17:40Z</dcterms:created>
  <dcterms:modified xsi:type="dcterms:W3CDTF">2023-02-10T12:57:53Z</dcterms:modified>
</cp:coreProperties>
</file>