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72" r:id="rId3"/>
    <p:sldId id="288" r:id="rId4"/>
    <p:sldId id="284" r:id="rId5"/>
    <p:sldId id="276" r:id="rId6"/>
    <p:sldId id="273" r:id="rId7"/>
    <p:sldId id="286" r:id="rId8"/>
    <p:sldId id="279" r:id="rId9"/>
    <p:sldId id="287" r:id="rId10"/>
    <p:sldId id="289" r:id="rId11"/>
    <p:sldId id="267" r:id="rId12"/>
  </p:sldIdLst>
  <p:sldSz cx="9144000" cy="5143500" type="screen16x9"/>
  <p:notesSz cx="9874250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3F69853C-6278-42FB-986B-34C70DD691F8}">
          <p14:sldIdLst>
            <p14:sldId id="269"/>
            <p14:sldId id="272"/>
            <p14:sldId id="288"/>
            <p14:sldId id="284"/>
            <p14:sldId id="276"/>
            <p14:sldId id="273"/>
            <p14:sldId id="286"/>
            <p14:sldId id="279"/>
            <p14:sldId id="287"/>
            <p14:sldId id="289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23">
          <p15:clr>
            <a:srgbClr val="A4A3A4"/>
          </p15:clr>
        </p15:guide>
        <p15:guide id="2" orient="horz" pos="2857">
          <p15:clr>
            <a:srgbClr val="A4A3A4"/>
          </p15:clr>
        </p15:guide>
        <p15:guide id="3" orient="horz" pos="2634">
          <p15:clr>
            <a:srgbClr val="A4A3A4"/>
          </p15:clr>
        </p15:guide>
        <p15:guide id="4" pos="5532">
          <p15:clr>
            <a:srgbClr val="A4A3A4"/>
          </p15:clr>
        </p15:guide>
        <p15:guide id="5" pos="229">
          <p15:clr>
            <a:srgbClr val="A4A3A4"/>
          </p15:clr>
        </p15:guide>
        <p15:guide id="6" pos="1726">
          <p15:clr>
            <a:srgbClr val="A4A3A4"/>
          </p15:clr>
        </p15:guide>
        <p15:guide id="7" pos="1497">
          <p15:clr>
            <a:srgbClr val="A4A3A4"/>
          </p15:clr>
        </p15:guide>
        <p15:guide id="8" pos="3218">
          <p15:clr>
            <a:srgbClr val="A4A3A4"/>
          </p15:clr>
        </p15:guide>
        <p15:guide id="9" pos="299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1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anislav Brejcha" initials="BS" lastIdx="1" clrIdx="0">
    <p:extLst>
      <p:ext uri="{19B8F6BF-5375-455C-9EA6-DF929625EA0E}">
        <p15:presenceInfo xmlns:p15="http://schemas.microsoft.com/office/powerpoint/2012/main" userId="Stanislav Brejch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B8D"/>
    <a:srgbClr val="B9E0F7"/>
    <a:srgbClr val="13B5EA"/>
    <a:srgbClr val="FF33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9649" autoAdjust="0"/>
  </p:normalViewPr>
  <p:slideViewPr>
    <p:cSldViewPr snapToGrid="0" snapToObjects="1">
      <p:cViewPr varScale="1">
        <p:scale>
          <a:sx n="155" d="100"/>
          <a:sy n="155" d="100"/>
        </p:scale>
        <p:origin x="1950" y="138"/>
      </p:cViewPr>
      <p:guideLst>
        <p:guide orient="horz" pos="223"/>
        <p:guide orient="horz" pos="2857"/>
        <p:guide orient="horz" pos="2634"/>
        <p:guide pos="5532"/>
        <p:guide pos="229"/>
        <p:guide pos="1726"/>
        <p:guide pos="1497"/>
        <p:guide pos="3218"/>
        <p:guide pos="299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114" d="100"/>
          <a:sy n="114" d="100"/>
        </p:scale>
        <p:origin x="-2358" y="-102"/>
      </p:cViewPr>
      <p:guideLst>
        <p:guide orient="horz" pos="2141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4737" cy="339884"/>
          </a:xfrm>
          <a:prstGeom prst="rect">
            <a:avLst/>
          </a:prstGeom>
        </p:spPr>
        <p:txBody>
          <a:bodyPr vert="horz" lIns="95261" tIns="47631" rIns="95261" bIns="47631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593124" y="0"/>
            <a:ext cx="4278842" cy="339884"/>
          </a:xfrm>
          <a:prstGeom prst="rect">
            <a:avLst/>
          </a:prstGeom>
        </p:spPr>
        <p:txBody>
          <a:bodyPr vert="horz" lIns="95261" tIns="47631" rIns="95261" bIns="47631" rtlCol="0"/>
          <a:lstStyle>
            <a:lvl1pPr algn="r">
              <a:defRPr sz="1200"/>
            </a:lvl1pPr>
          </a:lstStyle>
          <a:p>
            <a:fld id="{E0FB0F22-8DED-4CDA-BC4E-47C3EA70254F}" type="datetimeFigureOut">
              <a:rPr lang="cs-CZ" smtClean="0"/>
              <a:pPr/>
              <a:t>25.04.2023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842" cy="339884"/>
          </a:xfrm>
          <a:prstGeom prst="rect">
            <a:avLst/>
          </a:prstGeom>
        </p:spPr>
        <p:txBody>
          <a:bodyPr vert="horz" lIns="95261" tIns="47631" rIns="95261" bIns="47631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593124" y="6456612"/>
            <a:ext cx="4278842" cy="339884"/>
          </a:xfrm>
          <a:prstGeom prst="rect">
            <a:avLst/>
          </a:prstGeom>
        </p:spPr>
        <p:txBody>
          <a:bodyPr vert="horz" lIns="95261" tIns="47631" rIns="95261" bIns="47631" rtlCol="0" anchor="b"/>
          <a:lstStyle>
            <a:lvl1pPr algn="r">
              <a:defRPr sz="1200"/>
            </a:lvl1pPr>
          </a:lstStyle>
          <a:p>
            <a:fld id="{81C9265F-04F2-4D47-A1E7-EE74899987E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33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842" cy="339884"/>
          </a:xfrm>
          <a:prstGeom prst="rect">
            <a:avLst/>
          </a:prstGeom>
        </p:spPr>
        <p:txBody>
          <a:bodyPr vert="horz" lIns="95261" tIns="47631" rIns="95261" bIns="47631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593124" y="0"/>
            <a:ext cx="4278842" cy="339884"/>
          </a:xfrm>
          <a:prstGeom prst="rect">
            <a:avLst/>
          </a:prstGeom>
        </p:spPr>
        <p:txBody>
          <a:bodyPr vert="horz" lIns="95261" tIns="47631" rIns="95261" bIns="47631" rtlCol="0"/>
          <a:lstStyle>
            <a:lvl1pPr algn="r">
              <a:defRPr sz="1200"/>
            </a:lvl1pPr>
          </a:lstStyle>
          <a:p>
            <a:fld id="{440993F1-D5EC-4943-97AA-C86D9E6B9167}" type="datetimeFigureOut">
              <a:rPr lang="cs-CZ" smtClean="0"/>
              <a:pPr/>
              <a:t>25.04.2023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671763" y="511175"/>
            <a:ext cx="4530725" cy="2547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61" tIns="47631" rIns="95261" bIns="47631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87425" y="3228896"/>
            <a:ext cx="7899400" cy="3058953"/>
          </a:xfrm>
          <a:prstGeom prst="rect">
            <a:avLst/>
          </a:prstGeom>
        </p:spPr>
        <p:txBody>
          <a:bodyPr vert="horz" lIns="95261" tIns="47631" rIns="95261" bIns="47631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278842" cy="339884"/>
          </a:xfrm>
          <a:prstGeom prst="rect">
            <a:avLst/>
          </a:prstGeom>
        </p:spPr>
        <p:txBody>
          <a:bodyPr vert="horz" lIns="95261" tIns="47631" rIns="95261" bIns="47631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593124" y="6456612"/>
            <a:ext cx="4278842" cy="339884"/>
          </a:xfrm>
          <a:prstGeom prst="rect">
            <a:avLst/>
          </a:prstGeom>
        </p:spPr>
        <p:txBody>
          <a:bodyPr vert="horz" lIns="95261" tIns="47631" rIns="95261" bIns="47631" rtlCol="0" anchor="b"/>
          <a:lstStyle>
            <a:lvl1pPr algn="r">
              <a:defRPr sz="1200"/>
            </a:lvl1pPr>
          </a:lstStyle>
          <a:p>
            <a:fld id="{E160BDDA-8E2B-4061-8BE0-CED46ED940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258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1460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6849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559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 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3599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 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2387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46545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1" y="2133601"/>
            <a:ext cx="4293313" cy="30098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4241007"/>
            <a:ext cx="2320925" cy="902494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63538" y="356639"/>
            <a:ext cx="8418512" cy="615553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1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4358922"/>
            <a:ext cx="1213200" cy="5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4" y="1931998"/>
            <a:ext cx="4035426" cy="3211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63538" y="977251"/>
            <a:ext cx="8418512" cy="1350000"/>
          </a:xfrm>
        </p:spPr>
        <p:txBody>
          <a:bodyPr wrap="square" lIns="0" tIns="360000" rIns="0" bIns="0">
            <a:no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12" name="Zástupný symbol pro číslo snímku 4"/>
          <p:cNvSpPr>
            <a:spLocks noGrp="1"/>
          </p:cNvSpPr>
          <p:nvPr userDrawn="1"/>
        </p:nvSpPr>
        <p:spPr>
          <a:xfrm>
            <a:off x="8134621" y="4656931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baseline="0" smtClean="0">
                <a:solidFill>
                  <a:schemeClr val="bg1"/>
                </a:solidFill>
              </a:rPr>
              <a:pPr/>
              <a:t>‹#›</a:t>
            </a:fld>
            <a:endParaRPr lang="cs-CZ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970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363538" y="912777"/>
            <a:ext cx="8418512" cy="326869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08575" y="359267"/>
            <a:ext cx="3673475" cy="430887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363537" y="356640"/>
            <a:ext cx="4384675" cy="3824835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5108575" y="796532"/>
            <a:ext cx="3673475" cy="338494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0"/>
          </p:nvPr>
        </p:nvSpPr>
        <p:spPr>
          <a:xfrm>
            <a:off x="363538" y="908011"/>
            <a:ext cx="8418512" cy="3273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5243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46545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1" y="2133601"/>
            <a:ext cx="4293313" cy="30098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4241007"/>
            <a:ext cx="2320925" cy="902494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363538" y="1350000"/>
            <a:ext cx="8418512" cy="615553"/>
          </a:xfrm>
        </p:spPr>
        <p:txBody>
          <a:bodyPr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1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4358922"/>
            <a:ext cx="1213200" cy="5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4" y="1931998"/>
            <a:ext cx="4035426" cy="3211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Zástupný symbol pro číslo snímku 4"/>
          <p:cNvSpPr>
            <a:spLocks noGrp="1"/>
          </p:cNvSpPr>
          <p:nvPr userDrawn="1"/>
        </p:nvSpPr>
        <p:spPr>
          <a:xfrm>
            <a:off x="8134621" y="4656931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baseline="0" smtClean="0">
                <a:solidFill>
                  <a:schemeClr val="bg1"/>
                </a:solidFill>
              </a:rPr>
              <a:pPr/>
              <a:t>‹#›</a:t>
            </a:fld>
            <a:endParaRPr lang="cs-CZ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586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4" y="1931999"/>
            <a:ext cx="4035425" cy="3211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bdélník 6"/>
          <p:cNvSpPr/>
          <p:nvPr/>
        </p:nvSpPr>
        <p:spPr>
          <a:xfrm>
            <a:off x="1" y="1"/>
            <a:ext cx="9143999" cy="45354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0" rIns="0" bIns="0"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3538" y="354013"/>
            <a:ext cx="8418512" cy="55399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63538" y="908011"/>
            <a:ext cx="8418512" cy="3273464"/>
          </a:xfrm>
          <a:prstGeom prst="rect">
            <a:avLst/>
          </a:prstGeom>
        </p:spPr>
        <p:txBody>
          <a:bodyPr vert="horz" lIns="0" tIns="360000" rIns="0" bIns="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740025" y="4535489"/>
            <a:ext cx="2008187" cy="60801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endParaRPr lang="cs-CZ" sz="900" dirty="0">
              <a:solidFill>
                <a:schemeClr val="bg1"/>
              </a:solidFill>
            </a:endParaRPr>
          </a:p>
        </p:txBody>
      </p:sp>
      <p:sp>
        <p:nvSpPr>
          <p:cNvPr id="9" name="Zástupný symbol pro číslo snímku 4"/>
          <p:cNvSpPr>
            <a:spLocks noGrp="1"/>
          </p:cNvSpPr>
          <p:nvPr userDrawn="1"/>
        </p:nvSpPr>
        <p:spPr>
          <a:xfrm>
            <a:off x="8134621" y="4656931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baseline="0" smtClean="0">
                <a:solidFill>
                  <a:schemeClr val="bg1"/>
                </a:solidFill>
              </a:rPr>
              <a:pPr/>
              <a:t>‹#›</a:t>
            </a:fld>
            <a:endParaRPr lang="cs-CZ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94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1" r:id="rId3"/>
    <p:sldLayoutId id="2147483653" r:id="rId4"/>
    <p:sldLayoutId id="2147483655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360363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73150" indent="-352425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435100" indent="-361950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1795463" indent="-360363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63538" y="356639"/>
            <a:ext cx="8418512" cy="1107996"/>
          </a:xfrm>
        </p:spPr>
        <p:txBody>
          <a:bodyPr/>
          <a:lstStyle/>
          <a:p>
            <a:r>
              <a:rPr lang="cs-CZ" sz="3600" dirty="0"/>
              <a:t>Komunitní energetika </a:t>
            </a:r>
            <a:br>
              <a:rPr lang="cs-CZ" sz="3600" dirty="0"/>
            </a:br>
            <a:r>
              <a:rPr lang="cs-CZ" sz="3600" dirty="0"/>
              <a:t>v novele energetického zákona (LEX OZE II)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61950" y="1480801"/>
            <a:ext cx="8418512" cy="1014749"/>
          </a:xfrm>
        </p:spPr>
        <p:txBody>
          <a:bodyPr/>
          <a:lstStyle/>
          <a:p>
            <a:r>
              <a:rPr lang="cs-CZ" dirty="0"/>
              <a:t>Konference ČAPLDS</a:t>
            </a:r>
          </a:p>
          <a:p>
            <a:endParaRPr lang="cs-CZ" dirty="0"/>
          </a:p>
          <a:p>
            <a:endParaRPr lang="cs-CZ" dirty="0"/>
          </a:p>
          <a:p>
            <a:r>
              <a:rPr lang="cs-CZ" sz="2400" dirty="0"/>
              <a:t>26. dubna 2023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109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26B9E5-F0EE-4832-90C0-B1E80DAF1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Stav projednávání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AA1DE09-34CE-4988-9F63-F4CE76DE0AB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3538" y="769654"/>
            <a:ext cx="8418512" cy="3399164"/>
          </a:xfrm>
        </p:spPr>
        <p:txBody>
          <a:bodyPr>
            <a:noAutofit/>
          </a:bodyPr>
          <a:lstStyle/>
          <a:p>
            <a:r>
              <a:rPr lang="cs-CZ" sz="2000" dirty="0"/>
              <a:t>5 komisí Legislativní rady vlády (LRV)</a:t>
            </a:r>
          </a:p>
          <a:p>
            <a:r>
              <a:rPr lang="cs-CZ" sz="2000" dirty="0"/>
              <a:t>6. dubna 2023 plénum Legislativní rady vlády – projednávání zákona v LRV přerušeno</a:t>
            </a:r>
          </a:p>
          <a:p>
            <a:r>
              <a:rPr lang="cs-CZ" sz="2000" dirty="0"/>
              <a:t>MPO pracuje na dopracování návrhu podle stanoviska LRV a zpravodajů</a:t>
            </a:r>
          </a:p>
          <a:p>
            <a:r>
              <a:rPr lang="cs-CZ" sz="2000" dirty="0"/>
              <a:t>Znovu na plénum LRV</a:t>
            </a:r>
          </a:p>
          <a:p>
            <a:endParaRPr lang="cs-CZ" sz="1400" dirty="0"/>
          </a:p>
          <a:p>
            <a:pPr marL="0" indent="0">
              <a:buNone/>
            </a:pPr>
            <a:endParaRPr lang="cs-CZ" sz="1400" dirty="0"/>
          </a:p>
          <a:p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2817377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734270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D4D937-408C-4F70-A48B-05C221B09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538" y="233757"/>
            <a:ext cx="8418512" cy="553998"/>
          </a:xfrm>
        </p:spPr>
        <p:txBody>
          <a:bodyPr/>
          <a:lstStyle/>
          <a:p>
            <a:r>
              <a:rPr lang="cs-CZ" dirty="0"/>
              <a:t>Novela energetického zákona LEX OZE II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F97113F-1788-4040-94DC-592A6FCCBB4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4483" y="660385"/>
            <a:ext cx="8418512" cy="3268698"/>
          </a:xfrm>
        </p:spPr>
        <p:txBody>
          <a:bodyPr>
            <a:normAutofit/>
          </a:bodyPr>
          <a:lstStyle/>
          <a:p>
            <a:r>
              <a:rPr lang="cs-CZ" sz="1800" b="1" dirty="0"/>
              <a:t>energetické společenství (ES) </a:t>
            </a:r>
            <a:r>
              <a:rPr lang="cs-CZ" sz="1400" b="1" dirty="0"/>
              <a:t>= </a:t>
            </a:r>
            <a:r>
              <a:rPr lang="cs-CZ" sz="1400" dirty="0"/>
              <a:t>právnická osoba, která je založena na dobrovolné a otevřené účasti a je účinně kontrolována členy nebo společníky, kterými </a:t>
            </a:r>
            <a:r>
              <a:rPr lang="cs-CZ" sz="1400" u="sng" dirty="0"/>
              <a:t>jsou fyzické osoby, malé podniky,  územní samosprávné celky</a:t>
            </a:r>
            <a:r>
              <a:rPr lang="cs-CZ" sz="1400" dirty="0"/>
              <a:t> nebo právnické osoby zřizované nebo ovládané územními samosprávnými celky;</a:t>
            </a:r>
          </a:p>
          <a:p>
            <a:r>
              <a:rPr lang="cs-CZ" sz="1400" dirty="0"/>
              <a:t>hlavním účelem není vytvářet zisk, ale </a:t>
            </a:r>
            <a:r>
              <a:rPr lang="cs-CZ" sz="1400" u="sng" dirty="0"/>
              <a:t>poskytovat environmentální, hospodářské nebo sociální přínosy svým členům</a:t>
            </a:r>
            <a:r>
              <a:rPr lang="cs-CZ" sz="1400" dirty="0"/>
              <a:t> nebo na území, kde provozuje svou činnost; </a:t>
            </a:r>
          </a:p>
          <a:p>
            <a:r>
              <a:rPr lang="cs-CZ" sz="1400" dirty="0"/>
              <a:t>která je založena za účelem výroby elektřiny z obnovitelných zdrojů a jejím sdílení</a:t>
            </a:r>
          </a:p>
        </p:txBody>
      </p:sp>
    </p:spTree>
    <p:extLst>
      <p:ext uri="{BB962C8B-B14F-4D97-AF65-F5344CB8AC3E}">
        <p14:creationId xmlns:p14="http://schemas.microsoft.com/office/powerpoint/2010/main" val="923989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D4D937-408C-4F70-A48B-05C221B09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538" y="233757"/>
            <a:ext cx="8418512" cy="553998"/>
          </a:xfrm>
        </p:spPr>
        <p:txBody>
          <a:bodyPr/>
          <a:lstStyle/>
          <a:p>
            <a:r>
              <a:rPr lang="cs-CZ" dirty="0"/>
              <a:t>Novela energetického zákona LEX OZE II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F97113F-1788-4040-94DC-592A6FCCBB4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4483" y="660385"/>
            <a:ext cx="8418512" cy="3268698"/>
          </a:xfrm>
        </p:spPr>
        <p:txBody>
          <a:bodyPr>
            <a:normAutofit/>
          </a:bodyPr>
          <a:lstStyle/>
          <a:p>
            <a:r>
              <a:rPr lang="cs-CZ" sz="1800" b="1" dirty="0"/>
              <a:t>společenství pro obnovitelné zdroje (SOZ)</a:t>
            </a:r>
            <a:r>
              <a:rPr lang="cs-CZ" b="1" dirty="0"/>
              <a:t> </a:t>
            </a:r>
            <a:r>
              <a:rPr lang="cs-CZ" sz="1400" dirty="0"/>
              <a:t>= právnická osoba, která je založena na dobrovolné a otevřené účasti, je účinně kontrolována </a:t>
            </a:r>
            <a:r>
              <a:rPr lang="cs-CZ" sz="1400" u="sng" dirty="0"/>
              <a:t>členy, kteří se nacházejí </a:t>
            </a:r>
            <a:r>
              <a:rPr lang="cs-CZ" sz="1400" u="sng" dirty="0">
                <a:solidFill>
                  <a:schemeClr val="accent5"/>
                </a:solidFill>
                <a:highlight>
                  <a:srgbClr val="FFFF00"/>
                </a:highlight>
              </a:rPr>
              <a:t>v blízkosti energetických zařízení provozovaných touto právnickou osobou</a:t>
            </a:r>
            <a:r>
              <a:rPr lang="cs-CZ" sz="1400" dirty="0">
                <a:highlight>
                  <a:srgbClr val="FFFF00"/>
                </a:highlight>
              </a:rPr>
              <a:t>,</a:t>
            </a:r>
          </a:p>
          <a:p>
            <a:r>
              <a:rPr lang="cs-CZ" sz="1300" dirty="0"/>
              <a:t>členy jsou </a:t>
            </a:r>
            <a:r>
              <a:rPr lang="cs-CZ" sz="1300" u="sng" dirty="0"/>
              <a:t>fyzické osoby, malé </a:t>
            </a:r>
            <a:r>
              <a:rPr lang="cs-CZ" sz="1300" u="sng" dirty="0">
                <a:solidFill>
                  <a:schemeClr val="accent5"/>
                </a:solidFill>
                <a:highlight>
                  <a:srgbClr val="FFFF00"/>
                </a:highlight>
              </a:rPr>
              <a:t>a střední </a:t>
            </a:r>
            <a:r>
              <a:rPr lang="cs-CZ" sz="1300" u="sng" dirty="0"/>
              <a:t>podniky,  územní samosprávné celky </a:t>
            </a:r>
            <a:r>
              <a:rPr lang="cs-CZ" sz="1300" dirty="0"/>
              <a:t>nebo právnické osoby zřizované nebo ovládané územními samosprávnými celky,</a:t>
            </a:r>
          </a:p>
          <a:p>
            <a:r>
              <a:rPr lang="cs-CZ" sz="1400" dirty="0"/>
              <a:t>hlavním účelem není vytvářet zisk, ale </a:t>
            </a:r>
            <a:r>
              <a:rPr lang="cs-CZ" sz="1400" u="sng" dirty="0"/>
              <a:t>poskytovat environmentální, hospodářské nebo sociální přínosy svým členům nebo územím, kde provozuje svou činnost</a:t>
            </a:r>
          </a:p>
          <a:p>
            <a:r>
              <a:rPr lang="cs-CZ" sz="1400" dirty="0"/>
              <a:t>která je založena za účelem výroby </a:t>
            </a:r>
            <a:r>
              <a:rPr lang="cs-CZ" sz="1400" dirty="0">
                <a:solidFill>
                  <a:schemeClr val="accent5"/>
                </a:solidFill>
                <a:highlight>
                  <a:srgbClr val="FFFF00"/>
                </a:highlight>
              </a:rPr>
              <a:t>energie</a:t>
            </a:r>
            <a:r>
              <a:rPr lang="cs-CZ" sz="1400" dirty="0"/>
              <a:t> z obnovitelných zdrojů a jejím sdílení </a:t>
            </a:r>
            <a:endParaRPr lang="cs-CZ" sz="1400" i="1" dirty="0"/>
          </a:p>
          <a:p>
            <a:pPr marL="0" indent="0">
              <a:buNone/>
            </a:pPr>
            <a:r>
              <a:rPr lang="cs-CZ" sz="1800" dirty="0"/>
              <a:t>Zákon používá souhrnný pojem </a:t>
            </a:r>
            <a:r>
              <a:rPr lang="cs-CZ" sz="1800" b="1" dirty="0"/>
              <a:t>společenství = energetické společenství + společenství pro obnovitelné zdroje</a:t>
            </a:r>
          </a:p>
          <a:p>
            <a:pPr marL="0" indent="0">
              <a:buNone/>
            </a:pPr>
            <a:r>
              <a:rPr lang="cs-CZ" sz="1000" i="1" dirty="0"/>
              <a:t>Pozn. </a:t>
            </a:r>
            <a:r>
              <a:rPr lang="cs-CZ" sz="1000" i="1" dirty="0">
                <a:solidFill>
                  <a:schemeClr val="accent5"/>
                </a:solidFill>
                <a:highlight>
                  <a:srgbClr val="FFFF00"/>
                </a:highlight>
              </a:rPr>
              <a:t>rozdíl oproti ES </a:t>
            </a:r>
          </a:p>
        </p:txBody>
      </p:sp>
    </p:spTree>
    <p:extLst>
      <p:ext uri="{BB962C8B-B14F-4D97-AF65-F5344CB8AC3E}">
        <p14:creationId xmlns:p14="http://schemas.microsoft.com/office/powerpoint/2010/main" val="4039268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D4D937-408C-4F70-A48B-05C221B09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Novela energetického zákona LEX OZE II 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F97113F-1788-4040-94DC-592A6FCCBB4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4483" y="818184"/>
            <a:ext cx="8418512" cy="3268698"/>
          </a:xfrm>
        </p:spPr>
        <p:txBody>
          <a:bodyPr>
            <a:normAutofit/>
          </a:bodyPr>
          <a:lstStyle/>
          <a:p>
            <a:r>
              <a:rPr lang="cs-CZ" sz="1600" b="1" dirty="0"/>
              <a:t>Účinná kontrola </a:t>
            </a:r>
            <a:r>
              <a:rPr lang="cs-CZ" sz="1400" dirty="0"/>
              <a:t>-  možnost vykonávat rozhodující vliv na činnost společenství  na základě dispozice s takovým počtem hlasovacích práv, který odpovídá </a:t>
            </a:r>
            <a:r>
              <a:rPr lang="cs-CZ" sz="1400" u="sng" dirty="0"/>
              <a:t>nejméně dvoutřetinové většině </a:t>
            </a:r>
            <a:r>
              <a:rPr lang="cs-CZ" sz="1400" dirty="0"/>
              <a:t>všech hlasů členů společenství, případně vyšší, je-li taková většina pro přijetí rozhodnutí kvalifikovanou většinou vyžadována zakladatelským právním jednáním společenství</a:t>
            </a:r>
            <a:endParaRPr lang="cs-CZ" sz="1400" u="sng" dirty="0"/>
          </a:p>
          <a:p>
            <a:r>
              <a:rPr lang="cs-CZ" sz="1600" b="1" dirty="0"/>
              <a:t>Člen v blízkosti energetických zařízení </a:t>
            </a:r>
            <a:r>
              <a:rPr lang="cs-CZ" sz="1400" dirty="0"/>
              <a:t>- člen, který má</a:t>
            </a:r>
            <a:r>
              <a:rPr lang="cs-CZ" sz="1400" u="sng" dirty="0"/>
              <a:t> bydliště nebo skutečné sídlo v okrese, kde je umístěna většina výroben energie provozovaných společenstvím </a:t>
            </a:r>
            <a:r>
              <a:rPr lang="cs-CZ" sz="1400" dirty="0"/>
              <a:t>pro obnovitelné zdroje nebo jeho členy</a:t>
            </a:r>
          </a:p>
        </p:txBody>
      </p:sp>
    </p:spTree>
    <p:extLst>
      <p:ext uri="{BB962C8B-B14F-4D97-AF65-F5344CB8AC3E}">
        <p14:creationId xmlns:p14="http://schemas.microsoft.com/office/powerpoint/2010/main" val="4225125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4E1354-D743-4009-B3E9-184789965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Evidence společenství u ERÚ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13FDB28-9E2D-474C-AB46-51196F53707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0040" y="629389"/>
            <a:ext cx="8418512" cy="326869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dirty="0"/>
              <a:t>Společenství je povinné ohlásit zahájení výkonu své činnosti ERÚ. Ohlášení obsahuje informaci, zda jde o energetické společenství nebo o společenství pro obnovitelné zdroje. Oprávnění vykonávat činnost vzniká dnem ohlášení.</a:t>
            </a:r>
          </a:p>
          <a:p>
            <a:pPr algn="just"/>
            <a:r>
              <a:rPr lang="cs-CZ" dirty="0"/>
              <a:t>Společenství prokáže splnění zákonných podmínek čestným prohlášením</a:t>
            </a:r>
          </a:p>
          <a:p>
            <a:pPr algn="just"/>
            <a:r>
              <a:rPr lang="cs-CZ" dirty="0"/>
              <a:t>ERÚ provede do 30 dnů od doručení ohlášení zápis do evidence společenství a vydá společenství výpis z této evidence</a:t>
            </a:r>
          </a:p>
          <a:p>
            <a:pPr algn="just"/>
            <a:r>
              <a:rPr lang="cs-CZ" dirty="0"/>
              <a:t>Společenství oznamuje ERÚ změny (zrušení/změna evidence) + zákonem dané podmínky zrušení zápisu společenství do evidence</a:t>
            </a:r>
          </a:p>
          <a:p>
            <a:pPr algn="just"/>
            <a:r>
              <a:rPr lang="cs-CZ" dirty="0"/>
              <a:t>Oprávnění společenství vykonávat činnost zaniká dnem nabytí právní moci rozhodnutí o výmazu společenství z evidence</a:t>
            </a:r>
          </a:p>
        </p:txBody>
      </p:sp>
    </p:spTree>
    <p:extLst>
      <p:ext uri="{BB962C8B-B14F-4D97-AF65-F5344CB8AC3E}">
        <p14:creationId xmlns:p14="http://schemas.microsoft.com/office/powerpoint/2010/main" val="2086791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819C3E-4BBD-44B1-B764-59EDCCEDF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538" y="354013"/>
            <a:ext cx="8418512" cy="369332"/>
          </a:xfrm>
        </p:spPr>
        <p:txBody>
          <a:bodyPr/>
          <a:lstStyle/>
          <a:p>
            <a:r>
              <a:rPr lang="cs-CZ" sz="2400" dirty="0"/>
              <a:t>Práva a povinnosti společenství v odvětví elektroenergetiky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C42EA76-E211-4819-B4B2-BF1EAA3CF2B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2744" y="582845"/>
            <a:ext cx="8418512" cy="3449498"/>
          </a:xfrm>
        </p:spPr>
        <p:txBody>
          <a:bodyPr>
            <a:normAutofit fontScale="40000" lnSpcReduction="20000"/>
          </a:bodyPr>
          <a:lstStyle/>
          <a:p>
            <a:r>
              <a:rPr lang="cs-CZ" sz="4400" u="sng" dirty="0"/>
              <a:t>Společenství je oprávněno</a:t>
            </a:r>
            <a:r>
              <a:rPr lang="cs-CZ" sz="4400" dirty="0"/>
              <a:t>:</a:t>
            </a:r>
          </a:p>
          <a:p>
            <a:pPr marL="0" indent="0">
              <a:buNone/>
            </a:pPr>
            <a:endParaRPr lang="cs-CZ" sz="4400" dirty="0"/>
          </a:p>
          <a:p>
            <a:r>
              <a:rPr lang="cs-CZ" sz="4400" dirty="0"/>
              <a:t>odebírat elektřinu ve svém odběrném místě pro vlastní spotřebu</a:t>
            </a:r>
          </a:p>
          <a:p>
            <a:r>
              <a:rPr lang="cs-CZ" sz="4400" dirty="0"/>
              <a:t>vyrábět elektřinu</a:t>
            </a:r>
          </a:p>
          <a:p>
            <a:pPr lvl="1"/>
            <a:r>
              <a:rPr lang="cs-CZ" sz="4400" dirty="0"/>
              <a:t>výrobna do 50 kW - práva a povinnosti zákazníka s výrobnou</a:t>
            </a:r>
          </a:p>
          <a:p>
            <a:pPr lvl="1"/>
            <a:r>
              <a:rPr lang="cs-CZ" sz="4400" dirty="0"/>
              <a:t>výrobna nad 50 kW – stejná pravidla jako ostatní účastníci trhu</a:t>
            </a:r>
          </a:p>
          <a:p>
            <a:r>
              <a:rPr lang="cs-CZ" sz="4400" dirty="0"/>
              <a:t>prodávat elektřinu vyrobenou ve výrobně elektřiny provozované společenstvím nebo jeho členem - </a:t>
            </a:r>
            <a:r>
              <a:rPr lang="cs-CZ" sz="4800" dirty="0"/>
              <a:t>pokud provozuje výrobnu do 50 kW</a:t>
            </a:r>
            <a:r>
              <a:rPr lang="cs-CZ" sz="4400" dirty="0"/>
              <a:t>, je oprávněno prodávat elektřinu z této výrobny pouze obchodníkovi s elektřinou</a:t>
            </a:r>
          </a:p>
          <a:p>
            <a:r>
              <a:rPr lang="cs-CZ" sz="4400" dirty="0"/>
              <a:t>sdílet elektřinu vyrobenou ve výrobně elektřiny provozované společenstvím do odběrného místa svého člena</a:t>
            </a:r>
          </a:p>
          <a:p>
            <a:endParaRPr lang="cs-CZ" sz="4400" dirty="0"/>
          </a:p>
          <a:p>
            <a:pPr lvl="1"/>
            <a:endParaRPr lang="cs-CZ" sz="4200" dirty="0"/>
          </a:p>
        </p:txBody>
      </p:sp>
    </p:spTree>
    <p:extLst>
      <p:ext uri="{BB962C8B-B14F-4D97-AF65-F5344CB8AC3E}">
        <p14:creationId xmlns:p14="http://schemas.microsoft.com/office/powerpoint/2010/main" val="2756355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819C3E-4BBD-44B1-B764-59EDCCEDF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538" y="354013"/>
            <a:ext cx="8418512" cy="369332"/>
          </a:xfrm>
        </p:spPr>
        <p:txBody>
          <a:bodyPr/>
          <a:lstStyle/>
          <a:p>
            <a:r>
              <a:rPr lang="cs-CZ" sz="2400" dirty="0"/>
              <a:t>Práva a povinnosti společenství v elektroenergetice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C42EA76-E211-4819-B4B2-BF1EAA3CF2B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2744" y="582845"/>
            <a:ext cx="8418512" cy="3449498"/>
          </a:xfrm>
        </p:spPr>
        <p:txBody>
          <a:bodyPr>
            <a:noAutofit/>
          </a:bodyPr>
          <a:lstStyle/>
          <a:p>
            <a:pPr lvl="1"/>
            <a:r>
              <a:rPr lang="cs-CZ" dirty="0"/>
              <a:t>Za účelem sdílení elektřiny povinnost zaregistrovat u datového centra přiřazení a ukončení přiřazení svých předávacích míst a předávacích míst svých členů; registrace není zpoplatněna</a:t>
            </a:r>
          </a:p>
          <a:p>
            <a:pPr lvl="1"/>
            <a:r>
              <a:rPr lang="cs-CZ" dirty="0"/>
              <a:t>Při sdílení právo využívat distribuční a přenosovou soustavu</a:t>
            </a:r>
          </a:p>
          <a:p>
            <a:pPr lvl="1"/>
            <a:r>
              <a:rPr lang="cs-CZ" dirty="0"/>
              <a:t>Sdílení mezi členy navzájem a členů vůči společenství</a:t>
            </a:r>
          </a:p>
          <a:p>
            <a:pPr lvl="1"/>
            <a:r>
              <a:rPr lang="cs-CZ" dirty="0"/>
              <a:t>Oprávnění sdílet také v případě, že ES nebo člen provozuje výrobnu na základě licence</a:t>
            </a:r>
          </a:p>
          <a:p>
            <a:pPr lvl="1"/>
            <a:r>
              <a:rPr lang="cs-CZ" dirty="0"/>
              <a:t>Společenství a členové mají právo na průběhové měření</a:t>
            </a:r>
          </a:p>
        </p:txBody>
      </p:sp>
    </p:spTree>
    <p:extLst>
      <p:ext uri="{BB962C8B-B14F-4D97-AF65-F5344CB8AC3E}">
        <p14:creationId xmlns:p14="http://schemas.microsoft.com/office/powerpoint/2010/main" val="1427823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26B9E5-F0EE-4832-90C0-B1E80DAF1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Sdílení elektřiny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AA1DE09-34CE-4988-9F63-F4CE76DE0AB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3538" y="769654"/>
            <a:ext cx="8418512" cy="3399164"/>
          </a:xfrm>
        </p:spPr>
        <p:txBody>
          <a:bodyPr>
            <a:noAutofit/>
          </a:bodyPr>
          <a:lstStyle/>
          <a:p>
            <a:r>
              <a:rPr lang="cs-CZ" sz="1800" u="sng" dirty="0"/>
              <a:t>Sdílením elektřiny</a:t>
            </a:r>
            <a:r>
              <a:rPr lang="cs-CZ" sz="1800" dirty="0"/>
              <a:t>  je poskytování elektřiny z jiného právního důvodu, než je prodej mezi ES nebo SOZ a jejich členy nebo mezi členy těchto společenství nebo mezi zákazníky a výrobci s předávacími místy ve stejné budově</a:t>
            </a:r>
          </a:p>
          <a:p>
            <a:r>
              <a:rPr lang="cs-CZ" sz="1800" dirty="0"/>
              <a:t>Společenství – sdílení mezi členy navzájem a členů vůči společenství</a:t>
            </a:r>
          </a:p>
          <a:p>
            <a:r>
              <a:rPr lang="cs-CZ" sz="1800" dirty="0"/>
              <a:t>Povinnost OTE - poskytování hodnot dodávek a odběrů pro vyhodnocení sdílení </a:t>
            </a:r>
          </a:p>
          <a:p>
            <a:r>
              <a:rPr lang="cs-CZ" sz="1800" dirty="0"/>
              <a:t>Povinnosti Datového centra - registrace předávacích míst zapojených do sdílení, alokace podílu elektřiny sdílené v rámci předávacích míst společenství, zpracovávat údaje z měření elektřiny pro zahrnutí sdílení elektřiny do vyhodnocení odchylek</a:t>
            </a:r>
          </a:p>
          <a:p>
            <a:pPr marL="0" indent="0">
              <a:buNone/>
            </a:pPr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3937170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26B9E5-F0EE-4832-90C0-B1E80DAF1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Výrobce, zákazník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AA1DE09-34CE-4988-9F63-F4CE76DE0AB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3538" y="769654"/>
            <a:ext cx="8418512" cy="3399164"/>
          </a:xfrm>
        </p:spPr>
        <p:txBody>
          <a:bodyPr>
            <a:noAutofit/>
          </a:bodyPr>
          <a:lstStyle/>
          <a:p>
            <a:r>
              <a:rPr lang="cs-CZ" sz="1600" u="sng" dirty="0"/>
              <a:t>Výrobce</a:t>
            </a:r>
            <a:r>
              <a:rPr lang="cs-CZ" sz="1600" dirty="0"/>
              <a:t> - právo odebírat přes distribuční a přenosovou soustavu elektřinu vyrobenou v jím provozované výrobně elektřiny v jiném svém odběrném místě; sdílet elektřinu vyrobenou v jím provozované výrobně elektřiny zákazníkovi, jestliže mají tito účastníci trhu předávací místa ve stejné budově a při sdílení elektřiny není využívána distribuční soustava;</a:t>
            </a:r>
          </a:p>
          <a:p>
            <a:r>
              <a:rPr lang="cs-CZ" sz="1600" u="sng" dirty="0"/>
              <a:t>Zákazník je oprávněn</a:t>
            </a:r>
          </a:p>
          <a:p>
            <a:pPr lvl="1"/>
            <a:r>
              <a:rPr lang="cs-CZ" sz="1600" dirty="0"/>
              <a:t>odebírat přes distribuční a přenosovou soustavu elektřinu vyrobenou v jím provozované výrobně elektřiny ve svém jiném odběrném místě</a:t>
            </a:r>
          </a:p>
          <a:p>
            <a:pPr lvl="1"/>
            <a:r>
              <a:rPr lang="cs-CZ" sz="1600" dirty="0"/>
              <a:t>sdílet elektřinu, vyrobenou v jím provozované výrobně, jinému zákazníkovi, pokud mají tito zákazníci předávací místa ve stejné budově a při sdílení elektřiny není využívána distribuční soustava</a:t>
            </a:r>
          </a:p>
          <a:p>
            <a:pPr lvl="1"/>
            <a:r>
              <a:rPr lang="cs-CZ" sz="1600" dirty="0"/>
              <a:t>prodávat obchodníkovi s elektřinou elektřinu vyrobenou v jím provozované výrobně elektřiny</a:t>
            </a:r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349942567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 modrá B">
  <a:themeElements>
    <a:clrScheme name="MPO-B">
      <a:dk1>
        <a:sysClr val="windowText" lastClr="000000"/>
      </a:dk1>
      <a:lt1>
        <a:srgbClr val="FFFFFF"/>
      </a:lt1>
      <a:dk2>
        <a:srgbClr val="004B8D"/>
      </a:dk2>
      <a:lt2>
        <a:srgbClr val="FFFFFF"/>
      </a:lt2>
      <a:accent1>
        <a:srgbClr val="B9E0F7"/>
      </a:accent1>
      <a:accent2>
        <a:srgbClr val="13B5F4"/>
      </a:accent2>
      <a:accent3>
        <a:srgbClr val="0096D6"/>
      </a:accent3>
      <a:accent4>
        <a:srgbClr val="004B8D"/>
      </a:accent4>
      <a:accent5>
        <a:srgbClr val="E31B23"/>
      </a:accent5>
      <a:accent6>
        <a:srgbClr val="B5121B"/>
      </a:accent6>
      <a:hlink>
        <a:srgbClr val="13B5F4"/>
      </a:hlink>
      <a:folHlink>
        <a:srgbClr val="E31B23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modrá B s číslováním</Template>
  <TotalTime>1246</TotalTime>
  <Words>579</Words>
  <Application>Microsoft Office PowerPoint</Application>
  <PresentationFormat>Předvádění na obrazovce (16:9)</PresentationFormat>
  <Paragraphs>69</Paragraphs>
  <Slides>11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Prezentace modrá B</vt:lpstr>
      <vt:lpstr>Komunitní energetika  v novele energetického zákona (LEX OZE II)</vt:lpstr>
      <vt:lpstr>Novela energetického zákona LEX OZE II</vt:lpstr>
      <vt:lpstr>Novela energetického zákona LEX OZE II</vt:lpstr>
      <vt:lpstr>Novela energetického zákona LEX OZE II </vt:lpstr>
      <vt:lpstr>Evidence společenství u ERÚ</vt:lpstr>
      <vt:lpstr>Práva a povinnosti společenství v odvětví elektroenergetiky</vt:lpstr>
      <vt:lpstr>Práva a povinnosti společenství v elektroenergetice</vt:lpstr>
      <vt:lpstr>Sdílení elektřiny</vt:lpstr>
      <vt:lpstr>Výrobce, zákazník</vt:lpstr>
      <vt:lpstr>Stav projednávání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Stanislav Brejcha</dc:creator>
  <cp:lastModifiedBy>Autor</cp:lastModifiedBy>
  <cp:revision>94</cp:revision>
  <cp:lastPrinted>2023-04-25T12:45:08Z</cp:lastPrinted>
  <dcterms:created xsi:type="dcterms:W3CDTF">2022-09-15T10:08:55Z</dcterms:created>
  <dcterms:modified xsi:type="dcterms:W3CDTF">2023-04-25T20:45:12Z</dcterms:modified>
</cp:coreProperties>
</file>