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  <p:sldMasterId id="2147483668" r:id="rId3"/>
    <p:sldMasterId id="2147483674" r:id="rId4"/>
    <p:sldMasterId id="2147483680" r:id="rId5"/>
  </p:sldMasterIdLst>
  <p:notesMasterIdLst>
    <p:notesMasterId r:id="rId17"/>
  </p:notesMasterIdLst>
  <p:handoutMasterIdLst>
    <p:handoutMasterId r:id="rId18"/>
  </p:handoutMasterIdLst>
  <p:sldIdLst>
    <p:sldId id="269" r:id="rId6"/>
    <p:sldId id="373" r:id="rId7"/>
    <p:sldId id="388" r:id="rId8"/>
    <p:sldId id="345" r:id="rId9"/>
    <p:sldId id="417" r:id="rId10"/>
    <p:sldId id="386" r:id="rId11"/>
    <p:sldId id="387" r:id="rId12"/>
    <p:sldId id="370" r:id="rId13"/>
    <p:sldId id="418" r:id="rId14"/>
    <p:sldId id="419" r:id="rId15"/>
    <p:sldId id="267" r:id="rId16"/>
  </p:sldIdLst>
  <p:sldSz cx="9144000" cy="6858000" type="screen4x3"/>
  <p:notesSz cx="7104063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46C22EB-5F59-40AC-9F95-CA5EA5C22B6B}">
          <p14:sldIdLst>
            <p14:sldId id="269"/>
            <p14:sldId id="373"/>
            <p14:sldId id="388"/>
            <p14:sldId id="345"/>
          </p14:sldIdLst>
        </p14:section>
        <p14:section name="Oddíl bez názvu" id="{57E4920C-39CB-46A7-89DC-FBAFE1BB9F25}">
          <p14:sldIdLst>
            <p14:sldId id="417"/>
            <p14:sldId id="386"/>
            <p14:sldId id="387"/>
            <p14:sldId id="370"/>
            <p14:sldId id="418"/>
            <p14:sldId id="419"/>
          </p14:sldIdLst>
        </p14:section>
        <p14:section name="Oddíl bez názvu" id="{AF0F15F1-F7AF-4560-ABCF-490317209F89}">
          <p14:sldIdLst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1">
          <p15:clr>
            <a:srgbClr val="A4A3A4"/>
          </p15:clr>
        </p15:guide>
        <p15:guide id="2" orient="horz" pos="3843">
          <p15:clr>
            <a:srgbClr val="A4A3A4"/>
          </p15:clr>
        </p15:guide>
        <p15:guide id="3" orient="horz" pos="3562">
          <p15:clr>
            <a:srgbClr val="A4A3A4"/>
          </p15:clr>
        </p15:guide>
        <p15:guide id="4" pos="5481">
          <p15:clr>
            <a:srgbClr val="A4A3A4"/>
          </p15:clr>
        </p15:guide>
        <p15:guide id="5" pos="280">
          <p15:clr>
            <a:srgbClr val="A4A3A4"/>
          </p15:clr>
        </p15:guide>
        <p15:guide id="6" pos="1746">
          <p15:clr>
            <a:srgbClr val="A4A3A4"/>
          </p15:clr>
        </p15:guide>
        <p15:guide id="7" pos="1462">
          <p15:clr>
            <a:srgbClr val="A4A3A4"/>
          </p15:clr>
        </p15:guide>
        <p15:guide id="8" pos="3207">
          <p15:clr>
            <a:srgbClr val="A4A3A4"/>
          </p15:clr>
        </p15:guide>
        <p15:guide id="9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8D"/>
    <a:srgbClr val="B9E0F7"/>
    <a:srgbClr val="13B5EA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88" autoAdjust="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1302" y="114"/>
      </p:cViewPr>
      <p:guideLst>
        <p:guide orient="horz" pos="281"/>
        <p:guide orient="horz" pos="3843"/>
        <p:guide orient="horz" pos="3562"/>
        <p:guide pos="5481"/>
        <p:guide pos="280"/>
        <p:guide pos="1746"/>
        <p:guide pos="1462"/>
        <p:guide pos="3207"/>
        <p:guide pos="29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13" d="100"/>
          <a:sy n="113" d="100"/>
        </p:scale>
        <p:origin x="2394" y="90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212130" cy="511731"/>
          </a:xfrm>
          <a:prstGeom prst="rect">
            <a:avLst/>
          </a:prstGeom>
        </p:spPr>
        <p:txBody>
          <a:bodyPr vert="horz" lIns="94778" tIns="47390" rIns="94778" bIns="4739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3995" y="1"/>
            <a:ext cx="3078427" cy="511731"/>
          </a:xfrm>
          <a:prstGeom prst="rect">
            <a:avLst/>
          </a:prstGeom>
        </p:spPr>
        <p:txBody>
          <a:bodyPr vert="horz" lIns="94778" tIns="47390" rIns="94778" bIns="47390" rtlCol="0"/>
          <a:lstStyle>
            <a:lvl1pPr algn="r">
              <a:defRPr sz="1200"/>
            </a:lvl1pPr>
          </a:lstStyle>
          <a:p>
            <a:fld id="{E0FB0F22-8DED-4CDA-BC4E-47C3EA70254F}" type="datetimeFigureOut">
              <a:rPr lang="cs-CZ" smtClean="0"/>
              <a:pPr/>
              <a:t>26.04.2023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3" y="9721108"/>
            <a:ext cx="3078427" cy="511731"/>
          </a:xfrm>
          <a:prstGeom prst="rect">
            <a:avLst/>
          </a:prstGeom>
        </p:spPr>
        <p:txBody>
          <a:bodyPr vert="horz" lIns="94778" tIns="47390" rIns="94778" bIns="4739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3995" y="9721108"/>
            <a:ext cx="3078427" cy="511731"/>
          </a:xfrm>
          <a:prstGeom prst="rect">
            <a:avLst/>
          </a:prstGeom>
        </p:spPr>
        <p:txBody>
          <a:bodyPr vert="horz" lIns="94778" tIns="47390" rIns="94778" bIns="47390" rtlCol="0" anchor="b"/>
          <a:lstStyle>
            <a:lvl1pPr algn="r">
              <a:defRPr sz="1200"/>
            </a:lvl1pPr>
          </a:lstStyle>
          <a:p>
            <a:fld id="{81C9265F-04F2-4D47-A1E7-EE74899987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78427" cy="511731"/>
          </a:xfrm>
          <a:prstGeom prst="rect">
            <a:avLst/>
          </a:prstGeom>
        </p:spPr>
        <p:txBody>
          <a:bodyPr vert="horz" lIns="94778" tIns="47390" rIns="94778" bIns="4739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3995" y="1"/>
            <a:ext cx="3078427" cy="511731"/>
          </a:xfrm>
          <a:prstGeom prst="rect">
            <a:avLst/>
          </a:prstGeom>
        </p:spPr>
        <p:txBody>
          <a:bodyPr vert="horz" lIns="94778" tIns="47390" rIns="94778" bIns="47390" rtlCol="0"/>
          <a:lstStyle>
            <a:lvl1pPr algn="r">
              <a:defRPr sz="1200"/>
            </a:lvl1pPr>
          </a:lstStyle>
          <a:p>
            <a:fld id="{440993F1-D5EC-4943-97AA-C86D9E6B9167}" type="datetimeFigureOut">
              <a:rPr lang="cs-CZ" smtClean="0"/>
              <a:pPr/>
              <a:t>26.04.2023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8" tIns="47390" rIns="94778" bIns="4739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10407" y="4861444"/>
            <a:ext cx="5683250" cy="4605576"/>
          </a:xfrm>
          <a:prstGeom prst="rect">
            <a:avLst/>
          </a:prstGeom>
        </p:spPr>
        <p:txBody>
          <a:bodyPr vert="horz" lIns="94778" tIns="47390" rIns="94778" bIns="4739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3" y="9721108"/>
            <a:ext cx="3078427" cy="511731"/>
          </a:xfrm>
          <a:prstGeom prst="rect">
            <a:avLst/>
          </a:prstGeom>
        </p:spPr>
        <p:txBody>
          <a:bodyPr vert="horz" lIns="94778" tIns="47390" rIns="94778" bIns="4739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3995" y="9721108"/>
            <a:ext cx="3078427" cy="511731"/>
          </a:xfrm>
          <a:prstGeom prst="rect">
            <a:avLst/>
          </a:prstGeom>
        </p:spPr>
        <p:txBody>
          <a:bodyPr vert="horz" lIns="94778" tIns="47390" rIns="94778" bIns="47390" rtlCol="0" anchor="b"/>
          <a:lstStyle>
            <a:lvl1pPr algn="r">
              <a:defRPr sz="1200"/>
            </a:lvl1pPr>
          </a:lstStyle>
          <a:p>
            <a:fld id="{E160BDDA-8E2B-4061-8BE0-CED46ED94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2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1061640"/>
            <a:ext cx="8242300" cy="180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70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F8CA-C91E-4A3E-ABA8-B672652A68AC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8B96-7751-46B3-98CA-2B233D6DA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743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F8CA-C91E-4A3E-ABA8-B672652A68AC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8B96-7751-46B3-98CA-2B233D6DA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3454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F8CA-C91E-4A3E-ABA8-B672652A68AC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8B96-7751-46B3-98CA-2B233D6DA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416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F8CA-C91E-4A3E-ABA8-B672652A68AC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8B96-7751-46B3-98CA-2B233D6DA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930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F8CA-C91E-4A3E-ABA8-B672652A68AC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8B96-7751-46B3-98CA-2B233D6DA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914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F8CA-C91E-4A3E-ABA8-B672652A68AC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8B96-7751-46B3-98CA-2B233D6DA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738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F8CA-C91E-4A3E-ABA8-B672652A68AC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8B96-7751-46B3-98CA-2B233D6DA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803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1061640"/>
            <a:ext cx="8242300" cy="180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77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654589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4092981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430887"/>
          </a:xfrm>
        </p:spPr>
        <p:txBody>
          <a:bodyPr lIns="0" tIns="0" rIns="0" bIns="0" anchor="t" anchorCtr="0">
            <a:spAutoFit/>
          </a:bodyPr>
          <a:lstStyle>
            <a:lvl1pPr algn="l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44500" y="446088"/>
            <a:ext cx="4203700" cy="52085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091113" y="876975"/>
            <a:ext cx="3609975" cy="47777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5626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654589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444500" y="1000085"/>
            <a:ext cx="8256588" cy="46545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87968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3940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1061640"/>
            <a:ext cx="8242300" cy="180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4453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654589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516377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430887"/>
          </a:xfrm>
        </p:spPr>
        <p:txBody>
          <a:bodyPr lIns="0" tIns="0" rIns="0" bIns="0" anchor="t" anchorCtr="0">
            <a:spAutoFit/>
          </a:bodyPr>
          <a:lstStyle>
            <a:lvl1pPr algn="l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44500" y="446088"/>
            <a:ext cx="4203700" cy="52085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091113" y="876975"/>
            <a:ext cx="3609975" cy="47777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46736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444500" y="1000085"/>
            <a:ext cx="8256588" cy="46545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1581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8422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1061640"/>
            <a:ext cx="8242300" cy="180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848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654589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516254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430887"/>
          </a:xfrm>
        </p:spPr>
        <p:txBody>
          <a:bodyPr lIns="0" tIns="0" rIns="0" bIns="0" anchor="t" anchorCtr="0">
            <a:spAutoFit/>
          </a:bodyPr>
          <a:lstStyle>
            <a:lvl1pPr algn="l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44500" y="446088"/>
            <a:ext cx="4203700" cy="52085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091113" y="876975"/>
            <a:ext cx="3609975" cy="47777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575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430887"/>
          </a:xfrm>
        </p:spPr>
        <p:txBody>
          <a:bodyPr lIns="0" tIns="0" rIns="0" bIns="0" anchor="t" anchorCtr="0">
            <a:spAutoFit/>
          </a:bodyPr>
          <a:lstStyle>
            <a:lvl1pPr algn="l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44500" y="446088"/>
            <a:ext cx="4203700" cy="52085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091113" y="876975"/>
            <a:ext cx="3609975" cy="47777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444500" y="1000085"/>
            <a:ext cx="8256588" cy="46545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87010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470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444500" y="1000085"/>
            <a:ext cx="8256588" cy="46545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24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F8CA-C91E-4A3E-ABA8-B672652A68AC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8B96-7751-46B3-98CA-2B233D6DA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80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F8CA-C91E-4A3E-ABA8-B672652A68AC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8B96-7751-46B3-98CA-2B233D6DA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66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F8CA-C91E-4A3E-ABA8-B672652A68AC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8B96-7751-46B3-98CA-2B233D6DA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11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F8CA-C91E-4A3E-ABA8-B672652A68AC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8B96-7751-46B3-98CA-2B233D6DA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41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3.w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24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image" Target="../media/image3.w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Relationship Id="rId9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399" y="3632033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4500" y="1000086"/>
            <a:ext cx="8242300" cy="465458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771776" y="6100763"/>
            <a:ext cx="1800224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>
                <a:solidFill>
                  <a:schemeClr val="bg1"/>
                </a:solidFill>
              </a:rPr>
              <a:t>Ing. Ondřej Tomšej</a:t>
            </a:r>
          </a:p>
          <a:p>
            <a:r>
              <a:rPr lang="cs-CZ" sz="900" dirty="0">
                <a:solidFill>
                  <a:schemeClr val="bg1"/>
                </a:solidFill>
              </a:rPr>
              <a:t>VO</a:t>
            </a:r>
            <a:r>
              <a:rPr lang="it-IT" sz="900" dirty="0">
                <a:solidFill>
                  <a:schemeClr val="bg1"/>
                </a:solidFill>
              </a:rPr>
              <a:t> implementace OPPI a PO3 OPPIK</a:t>
            </a:r>
            <a:endParaRPr lang="cs-CZ" sz="900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4500" y="6100763"/>
            <a:ext cx="1876425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>
                <a:solidFill>
                  <a:schemeClr val="bg1"/>
                </a:solidFill>
              </a:rPr>
              <a:t>Prioritní osa 3 -  Účinné nakládání energií</a:t>
            </a:r>
          </a:p>
        </p:txBody>
      </p:sp>
      <p:sp>
        <p:nvSpPr>
          <p:cNvPr id="12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9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4F8CA-C91E-4A3E-ABA8-B672652A68AC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48B96-7751-46B3-98CA-2B233D6DA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964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399" y="3632033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4500" y="1000086"/>
            <a:ext cx="8242300" cy="465458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771776" y="6100763"/>
            <a:ext cx="1800224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900" dirty="0">
                <a:solidFill>
                  <a:srgbClr val="FFFFFF"/>
                </a:solidFill>
              </a:rPr>
              <a:t>Ing. Ondřej Tomšej</a:t>
            </a:r>
          </a:p>
          <a:p>
            <a:pPr algn="ctr"/>
            <a:r>
              <a:rPr lang="cs-CZ" sz="900" dirty="0">
                <a:solidFill>
                  <a:srgbClr val="FFFFFF"/>
                </a:solidFill>
              </a:rPr>
              <a:t>Oddělení </a:t>
            </a:r>
            <a:r>
              <a:rPr lang="it-IT" sz="900" dirty="0">
                <a:solidFill>
                  <a:srgbClr val="FFFFFF"/>
                </a:solidFill>
              </a:rPr>
              <a:t> implementace OPPI a PO3 OPPIK</a:t>
            </a:r>
            <a:endParaRPr lang="cs-CZ" sz="900" dirty="0">
              <a:solidFill>
                <a:srgbClr val="FFFFFF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4500" y="6100763"/>
            <a:ext cx="1876425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900" dirty="0">
              <a:solidFill>
                <a:srgbClr val="FFFFFF"/>
              </a:solidFill>
            </a:endParaRPr>
          </a:p>
          <a:p>
            <a:pPr algn="ctr"/>
            <a:r>
              <a:rPr lang="cs-CZ" sz="900" dirty="0">
                <a:solidFill>
                  <a:srgbClr val="FFFFFF"/>
                </a:solidFill>
              </a:rPr>
              <a:t>Aktuální informace o výzvách  v rámci programů PO3 OPPIK</a:t>
            </a:r>
            <a:br>
              <a:rPr lang="cs-CZ" sz="900" dirty="0">
                <a:solidFill>
                  <a:srgbClr val="FFFFFF"/>
                </a:solidFill>
              </a:rPr>
            </a:br>
            <a:endParaRPr lang="cs-CZ" sz="900" dirty="0">
              <a:solidFill>
                <a:srgbClr val="FFFFFF"/>
              </a:solidFill>
            </a:endParaRPr>
          </a:p>
        </p:txBody>
      </p:sp>
      <p:sp>
        <p:nvSpPr>
          <p:cNvPr id="12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08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399" y="3632033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4500" y="1000086"/>
            <a:ext cx="8242300" cy="465458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771776" y="6100763"/>
            <a:ext cx="1800224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>
                <a:solidFill>
                  <a:srgbClr val="FFFFFF"/>
                </a:solidFill>
              </a:rPr>
              <a:t>Ing. Ondřej Tomšej</a:t>
            </a:r>
          </a:p>
          <a:p>
            <a:r>
              <a:rPr lang="cs-CZ" sz="900" dirty="0">
                <a:solidFill>
                  <a:srgbClr val="FFFFFF"/>
                </a:solidFill>
              </a:rPr>
              <a:t>VO</a:t>
            </a:r>
            <a:r>
              <a:rPr lang="it-IT" sz="900" dirty="0">
                <a:solidFill>
                  <a:srgbClr val="FFFFFF"/>
                </a:solidFill>
              </a:rPr>
              <a:t> implementace OPPI a PO3 OPPIK</a:t>
            </a:r>
            <a:endParaRPr lang="cs-CZ" sz="900" dirty="0">
              <a:solidFill>
                <a:srgbClr val="FFFFFF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4500" y="6100763"/>
            <a:ext cx="1876425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>
                <a:solidFill>
                  <a:srgbClr val="FFFFFF"/>
                </a:solidFill>
              </a:rPr>
              <a:t>Prioritní osa 3 -  Účinné nakládání energií</a:t>
            </a:r>
          </a:p>
        </p:txBody>
      </p:sp>
      <p:sp>
        <p:nvSpPr>
          <p:cNvPr id="12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34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399" y="3632033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4500" y="1000086"/>
            <a:ext cx="8242300" cy="465458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771776" y="6100763"/>
            <a:ext cx="1800224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>
                <a:solidFill>
                  <a:srgbClr val="FFFFFF"/>
                </a:solidFill>
              </a:rPr>
              <a:t>Ing. Ondřej Tomšej</a:t>
            </a:r>
          </a:p>
          <a:p>
            <a:r>
              <a:rPr lang="cs-CZ" sz="900" dirty="0">
                <a:solidFill>
                  <a:srgbClr val="FFFFFF"/>
                </a:solidFill>
              </a:rPr>
              <a:t>VO</a:t>
            </a:r>
            <a:r>
              <a:rPr lang="it-IT" sz="900" dirty="0">
                <a:solidFill>
                  <a:srgbClr val="FFFFFF"/>
                </a:solidFill>
              </a:rPr>
              <a:t> implementace OPPI a PO3 OPPIK</a:t>
            </a:r>
            <a:endParaRPr lang="cs-CZ" sz="900" dirty="0">
              <a:solidFill>
                <a:srgbClr val="FFFFFF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4500" y="6100763"/>
            <a:ext cx="1876425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>
                <a:solidFill>
                  <a:srgbClr val="FFFFFF"/>
                </a:solidFill>
              </a:rPr>
              <a:t>Prioritní osa 3 -  Účinné nakládání energií</a:t>
            </a:r>
          </a:p>
        </p:txBody>
      </p:sp>
      <p:sp>
        <p:nvSpPr>
          <p:cNvPr id="12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395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9783" y="446088"/>
            <a:ext cx="8217017" cy="8063746"/>
          </a:xfrm>
        </p:spPr>
        <p:txBody>
          <a:bodyPr/>
          <a:lstStyle/>
          <a:p>
            <a:br>
              <a:rPr lang="cs-CZ" sz="2800" dirty="0"/>
            </a:br>
            <a:br>
              <a:rPr lang="cs-CZ" sz="2800" dirty="0"/>
            </a:br>
            <a:r>
              <a:rPr lang="cs-CZ" sz="3200" b="1" dirty="0"/>
              <a:t>Národního plánu obnovy </a:t>
            </a:r>
            <a:r>
              <a:rPr lang="cs-CZ" sz="2800" dirty="0"/>
              <a:t>a </a:t>
            </a:r>
            <a:br>
              <a:rPr lang="cs-CZ" sz="2800" dirty="0"/>
            </a:br>
            <a:br>
              <a:rPr lang="cs-CZ" sz="2800" dirty="0"/>
            </a:br>
            <a:r>
              <a:rPr lang="cs-CZ" sz="3200" b="1" dirty="0"/>
              <a:t>Operační program Technologie a aplikace pro konkurenceschopnost </a:t>
            </a:r>
            <a:r>
              <a:rPr lang="cs-CZ" sz="2800" dirty="0"/>
              <a:t>(2021 -2027)</a:t>
            </a:r>
            <a:br>
              <a:rPr lang="cs-CZ" sz="3600" dirty="0"/>
            </a:br>
            <a:br>
              <a:rPr lang="cs-CZ" sz="2800" dirty="0"/>
            </a:br>
            <a:br>
              <a:rPr lang="cs-CZ" sz="2800" dirty="0"/>
            </a:br>
            <a:r>
              <a:rPr lang="cs-CZ" sz="3600" dirty="0"/>
              <a:t>26. dubna 2023</a:t>
            </a:r>
            <a:br>
              <a:rPr lang="cs-CZ" sz="2400" dirty="0"/>
            </a:br>
            <a:br>
              <a:rPr lang="cs-CZ" sz="3600" dirty="0"/>
            </a:br>
            <a:br>
              <a:rPr lang="cs-CZ" sz="3600" dirty="0"/>
            </a:br>
            <a:br>
              <a:rPr lang="cs-CZ" sz="3600" dirty="0"/>
            </a:br>
            <a:br>
              <a:rPr lang="cs-CZ" sz="3600" dirty="0"/>
            </a:br>
            <a:br>
              <a:rPr lang="cs-CZ" sz="3600" dirty="0"/>
            </a:br>
            <a:br>
              <a:rPr lang="cs-CZ" sz="3600" dirty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890109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C838F44-9703-4E08-95AA-550F327818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7446" y="723106"/>
            <a:ext cx="8959442" cy="49315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/>
              <a:t>Návrh podporovaných aktivit:</a:t>
            </a:r>
          </a:p>
          <a:p>
            <a:r>
              <a:rPr lang="cs-CZ" dirty="0"/>
              <a:t>Instalace inteligentních prvků v energetických sítích za účelem rozvoje/vzniku </a:t>
            </a:r>
            <a:r>
              <a:rPr lang="cs-CZ" dirty="0" err="1"/>
              <a:t>smart</a:t>
            </a:r>
            <a:r>
              <a:rPr lang="cs-CZ" dirty="0"/>
              <a:t> </a:t>
            </a:r>
            <a:r>
              <a:rPr lang="cs-CZ" dirty="0" err="1"/>
              <a:t>grids</a:t>
            </a:r>
            <a:r>
              <a:rPr lang="cs-CZ" dirty="0"/>
              <a:t> podporující integraci nových OZE na úrovni lokální distribuce </a:t>
            </a:r>
            <a:r>
              <a:rPr lang="cs-CZ" sz="1600" dirty="0"/>
              <a:t>(inteligentní měření AMM, Elektroenergetické datové centrum pro zpracování dat z AMM, regulace, spínací prvky, nasazení dálkově ovládaných prvků v distribučních soustavách, chytré distribuční trafostanice, nasazení technologických prvků řízení napětí a měření kvality elektřiny v distribučních soustavách, dispečerské řízení). </a:t>
            </a:r>
          </a:p>
          <a:p>
            <a:r>
              <a:rPr lang="cs-CZ" dirty="0"/>
              <a:t>Umožnění zapojení energetických komunit </a:t>
            </a:r>
            <a:r>
              <a:rPr lang="cs-CZ" sz="1600" dirty="0"/>
              <a:t>(řešení bilance a řízení toků výkonu v rámci komunitní energetiky, zajišťování optimálního využití výroby OZE v rámci komunity, řízení vyrovnané bilance v rámci komunity či v lokalitě, řízením toků výkonu mezi odběrateli a provozovatelem lokální distribuční soustavy, opatření ke zlepšení spolehlivosti, informovanosti a optimalizace provozu v lokálních distribučních soustavách, lokální akumulace apod.) </a:t>
            </a:r>
            <a:endParaRPr lang="cs-CZ" dirty="0"/>
          </a:p>
          <a:p>
            <a:r>
              <a:rPr lang="cs-CZ" sz="2500" dirty="0">
                <a:solidFill>
                  <a:srgbClr val="FF0000"/>
                </a:solidFill>
              </a:rPr>
              <a:t>Akumulace za účelem zajištění bezpečného a spolehlivého provozu DS.</a:t>
            </a:r>
          </a:p>
          <a:p>
            <a:r>
              <a:rPr lang="cs-CZ" sz="2500" dirty="0">
                <a:solidFill>
                  <a:srgbClr val="FF0000"/>
                </a:solidFill>
              </a:rPr>
              <a:t>Výstavba, posílení, rekonstrukce a modernizace DS. </a:t>
            </a:r>
          </a:p>
          <a:p>
            <a:endParaRPr lang="cs-CZ" sz="2500" dirty="0"/>
          </a:p>
          <a:p>
            <a:pPr marL="0" indent="0">
              <a:buNone/>
            </a:pPr>
            <a:endParaRPr lang="cs-CZ" sz="1600" dirty="0"/>
          </a:p>
          <a:p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699AB425-17DD-4C3C-B30E-3191D45CC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169069"/>
            <a:ext cx="8242300" cy="554037"/>
          </a:xfrm>
        </p:spPr>
        <p:txBody>
          <a:bodyPr/>
          <a:lstStyle/>
          <a:p>
            <a:r>
              <a:rPr lang="cs-CZ" dirty="0"/>
              <a:t>Energetická infrastruktura – LDS – I. výzva</a:t>
            </a:r>
          </a:p>
        </p:txBody>
      </p:sp>
    </p:spTree>
    <p:extLst>
      <p:ext uri="{BB962C8B-B14F-4D97-AF65-F5344CB8AC3E}">
        <p14:creationId xmlns:p14="http://schemas.microsoft.com/office/powerpoint/2010/main" val="254047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44500" y="288324"/>
            <a:ext cx="8242299" cy="4308872"/>
          </a:xfrm>
        </p:spPr>
        <p:txBody>
          <a:bodyPr/>
          <a:lstStyle/>
          <a:p>
            <a:br>
              <a:rPr lang="cs-CZ" sz="3600" dirty="0">
                <a:solidFill>
                  <a:srgbClr val="FF0000"/>
                </a:solidFill>
              </a:rPr>
            </a:br>
            <a:br>
              <a:rPr lang="cs-CZ" sz="3600" dirty="0"/>
            </a:br>
            <a:r>
              <a:rPr lang="cs-CZ" sz="3600" dirty="0"/>
              <a:t>Děkuji za pozornost</a:t>
            </a:r>
            <a:br>
              <a:rPr lang="cs-CZ" sz="3600" dirty="0"/>
            </a:br>
            <a:br>
              <a:rPr lang="cs-CZ" sz="3600" dirty="0"/>
            </a:br>
            <a:r>
              <a:rPr lang="cs-CZ" sz="3600" dirty="0"/>
              <a:t>Ing. Ondřej Tomšej</a:t>
            </a:r>
            <a:br>
              <a:rPr lang="cs-CZ" sz="3600" dirty="0"/>
            </a:br>
            <a:r>
              <a:rPr lang="cs-CZ" sz="2800" dirty="0"/>
              <a:t>Vedoucí oddělení implementace PO 3 a ZŘO</a:t>
            </a:r>
            <a:br>
              <a:rPr lang="cs-CZ" sz="3600" dirty="0"/>
            </a:br>
            <a:r>
              <a:rPr lang="cs-CZ" sz="2800" dirty="0"/>
              <a:t>(tomsej@mpo.cz)</a:t>
            </a:r>
            <a:br>
              <a:rPr lang="cs-CZ" sz="3600" dirty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734270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3873A1-02C8-4774-90C0-027D1BF8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36" y="160862"/>
            <a:ext cx="8351240" cy="1477328"/>
          </a:xfrm>
        </p:spPr>
        <p:txBody>
          <a:bodyPr/>
          <a:lstStyle/>
          <a:p>
            <a:pPr algn="ctr"/>
            <a:r>
              <a:rPr lang="cs-CZ" dirty="0"/>
              <a:t> Národní plán obnovy</a:t>
            </a:r>
            <a:br>
              <a:rPr lang="cs-CZ" dirty="0"/>
            </a:br>
            <a:r>
              <a:rPr lang="cs-CZ" sz="2400" b="1" dirty="0">
                <a:solidFill>
                  <a:srgbClr val="004B8D"/>
                </a:solidFill>
              </a:rPr>
              <a:t>Komponenta</a:t>
            </a:r>
            <a:r>
              <a:rPr lang="cs-CZ" dirty="0"/>
              <a:t> </a:t>
            </a:r>
            <a:r>
              <a:rPr lang="cs-CZ" sz="2400" b="1" dirty="0">
                <a:solidFill>
                  <a:srgbClr val="004B8D"/>
                </a:solidFill>
              </a:rPr>
              <a:t>2.3 Přechod na čistší zdroje energie </a:t>
            </a:r>
            <a:br>
              <a:rPr lang="cs-CZ" sz="2400" b="1" dirty="0">
                <a:solidFill>
                  <a:srgbClr val="004B8D"/>
                </a:solidFill>
              </a:rPr>
            </a:br>
            <a:r>
              <a:rPr lang="cs-CZ" sz="2400" b="1" dirty="0">
                <a:solidFill>
                  <a:srgbClr val="004B8D"/>
                </a:solidFill>
              </a:rPr>
              <a:t>(2021 -2025/2026)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BFDD46-10D6-4D80-BA6B-673C25F360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1336" y="1638189"/>
            <a:ext cx="8628077" cy="4326879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2.3.1 Podpora </a:t>
            </a:r>
            <a:r>
              <a:rPr lang="cs-CZ" dirty="0" err="1"/>
              <a:t>fotovoltaických</a:t>
            </a:r>
            <a:r>
              <a:rPr lang="cs-CZ" dirty="0"/>
              <a:t> elektráren, včetně akumulace elektrické energie, na podnikatelských budovách včetně přístřešků (např. pro automobily, stavební techniku, skladování materiálu, atp.)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      Alokace – 5 mld. Kč.</a:t>
            </a:r>
          </a:p>
          <a:p>
            <a:pPr>
              <a:buFont typeface="Arial" panose="020B0604020202020204" pitchFamily="34" charset="0"/>
              <a:buChar char="•"/>
            </a:pPr>
            <a:endParaRPr lang="cs-CZ" b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2.3.2 modernizace distribuce tepla v systémech dálkového vytápění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     Alokace – 1,66 mld. Kč.</a:t>
            </a:r>
          </a:p>
          <a:p>
            <a:pPr>
              <a:buFont typeface="Arial" panose="020B0604020202020204" pitchFamily="34" charset="0"/>
              <a:buChar char="•"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004B8D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2050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1A89EA8B-BAB0-4506-B5F0-1BB9C3653F22}"/>
              </a:ext>
            </a:extLst>
          </p:cNvPr>
          <p:cNvSpPr txBox="1">
            <a:spLocks/>
          </p:cNvSpPr>
          <p:nvPr/>
        </p:nvSpPr>
        <p:spPr>
          <a:xfrm>
            <a:off x="184557" y="112649"/>
            <a:ext cx="8351240" cy="135421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200" b="1" dirty="0">
                <a:solidFill>
                  <a:srgbClr val="004B8D"/>
                </a:solidFill>
              </a:rPr>
              <a:t>Přechod na čistší zdroje energie </a:t>
            </a:r>
            <a:br>
              <a:rPr lang="cs-CZ" sz="3200" b="1" dirty="0">
                <a:solidFill>
                  <a:srgbClr val="004B8D"/>
                </a:solidFill>
              </a:rPr>
            </a:br>
            <a:r>
              <a:rPr lang="cs-CZ" sz="3200" b="1" dirty="0">
                <a:solidFill>
                  <a:srgbClr val="004B8D"/>
                </a:solidFill>
              </a:rPr>
              <a:t>Aktivita 2.3.1 FVE</a:t>
            </a:r>
          </a:p>
          <a:p>
            <a:pPr algn="ctr"/>
            <a:r>
              <a:rPr lang="cs-CZ" sz="2400" b="1" dirty="0">
                <a:solidFill>
                  <a:srgbClr val="004B8D"/>
                </a:solidFill>
              </a:rPr>
              <a:t>Statistika podaných žádostí k 25.dubnu 2023.</a:t>
            </a:r>
          </a:p>
        </p:txBody>
      </p:sp>
      <p:sp>
        <p:nvSpPr>
          <p:cNvPr id="5" name="Zástupný symbol pro text 2">
            <a:extLst>
              <a:ext uri="{FF2B5EF4-FFF2-40B4-BE49-F238E27FC236}">
                <a16:creationId xmlns:a16="http://schemas.microsoft.com/office/drawing/2014/main" id="{4B06AB3D-771F-48CC-9A9A-D9D80BAAE4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4500" y="3909270"/>
            <a:ext cx="8242300" cy="20972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b="1" dirty="0">
              <a:solidFill>
                <a:srgbClr val="004B8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102B160-24E9-4C1F-B5EA-C197F50B2F25}"/>
              </a:ext>
            </a:extLst>
          </p:cNvPr>
          <p:cNvSpPr txBox="1">
            <a:spLocks/>
          </p:cNvSpPr>
          <p:nvPr/>
        </p:nvSpPr>
        <p:spPr>
          <a:xfrm>
            <a:off x="567655" y="5506312"/>
            <a:ext cx="6059648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400" b="1" dirty="0">
                <a:solidFill>
                  <a:srgbClr val="004B8D"/>
                </a:solidFill>
              </a:rPr>
              <a:t>Vydané</a:t>
            </a:r>
            <a:r>
              <a:rPr lang="cs-CZ" sz="2400" b="1" dirty="0">
                <a:solidFill>
                  <a:schemeClr val="tx1"/>
                </a:solidFill>
              </a:rPr>
              <a:t> </a:t>
            </a:r>
            <a:r>
              <a:rPr lang="cs-CZ" sz="2400" b="1" dirty="0">
                <a:solidFill>
                  <a:srgbClr val="004B8D"/>
                </a:solidFill>
              </a:rPr>
              <a:t>Rozhodnutí o poskytnutí dotace - 774</a:t>
            </a:r>
          </a:p>
        </p:txBody>
      </p:sp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0AF6DC76-AE9B-43B5-9EDA-A4B304364C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341796"/>
              </p:ext>
            </p:extLst>
          </p:nvPr>
        </p:nvGraphicFramePr>
        <p:xfrm>
          <a:off x="599040" y="1981900"/>
          <a:ext cx="8219500" cy="1281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Worksheet" r:id="rId3" imgW="6572205" imgH="971709" progId="Excel.Sheet.12">
                  <p:embed/>
                </p:oleObj>
              </mc:Choice>
              <mc:Fallback>
                <p:oleObj name="Worksheet" r:id="rId3" imgW="6572205" imgH="97170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9040" y="1981900"/>
                        <a:ext cx="8219500" cy="12814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0E66841C-BF6E-478E-A831-9D2BA9CFA2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938376"/>
              </p:ext>
            </p:extLst>
          </p:nvPr>
        </p:nvGraphicFramePr>
        <p:xfrm>
          <a:off x="629174" y="3800624"/>
          <a:ext cx="8189366" cy="1426971"/>
        </p:xfrm>
        <a:graphic>
          <a:graphicData uri="http://schemas.openxmlformats.org/drawingml/2006/table">
            <a:tbl>
              <a:tblPr/>
              <a:tblGrid>
                <a:gridCol w="682845">
                  <a:extLst>
                    <a:ext uri="{9D8B030D-6E8A-4147-A177-3AD203B41FA5}">
                      <a16:colId xmlns:a16="http://schemas.microsoft.com/office/drawing/2014/main" val="1151962129"/>
                    </a:ext>
                  </a:extLst>
                </a:gridCol>
                <a:gridCol w="1175847">
                  <a:extLst>
                    <a:ext uri="{9D8B030D-6E8A-4147-A177-3AD203B41FA5}">
                      <a16:colId xmlns:a16="http://schemas.microsoft.com/office/drawing/2014/main" val="3770595187"/>
                    </a:ext>
                  </a:extLst>
                </a:gridCol>
                <a:gridCol w="1679781">
                  <a:extLst>
                    <a:ext uri="{9D8B030D-6E8A-4147-A177-3AD203B41FA5}">
                      <a16:colId xmlns:a16="http://schemas.microsoft.com/office/drawing/2014/main" val="1518848084"/>
                    </a:ext>
                  </a:extLst>
                </a:gridCol>
                <a:gridCol w="1679781">
                  <a:extLst>
                    <a:ext uri="{9D8B030D-6E8A-4147-A177-3AD203B41FA5}">
                      <a16:colId xmlns:a16="http://schemas.microsoft.com/office/drawing/2014/main" val="4135360348"/>
                    </a:ext>
                  </a:extLst>
                </a:gridCol>
                <a:gridCol w="1595792">
                  <a:extLst>
                    <a:ext uri="{9D8B030D-6E8A-4147-A177-3AD203B41FA5}">
                      <a16:colId xmlns:a16="http://schemas.microsoft.com/office/drawing/2014/main" val="75104599"/>
                    </a:ext>
                  </a:extLst>
                </a:gridCol>
                <a:gridCol w="1375320">
                  <a:extLst>
                    <a:ext uri="{9D8B030D-6E8A-4147-A177-3AD203B41FA5}">
                      <a16:colId xmlns:a16="http://schemas.microsoft.com/office/drawing/2014/main" val="3864059609"/>
                    </a:ext>
                  </a:extLst>
                </a:gridCol>
              </a:tblGrid>
              <a:tr h="70786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Aktivita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Formálně schválené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Dotace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Výkon FVE </a:t>
                      </a:r>
                      <a:b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[kWp]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Kapacita akumulace </a:t>
                      </a:r>
                      <a:b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[kWh]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540972"/>
                  </a:ext>
                </a:extLst>
              </a:tr>
              <a:tr h="23595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17 342 023 717,44 Kč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6 468 720 127,62 Kč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515 274,76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87 292,16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1420884"/>
                  </a:ext>
                </a:extLst>
              </a:tr>
              <a:tr h="23595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1 268 527 441,20 Kč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485 883 923,56 Kč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45 046,73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11 820,24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59207"/>
                  </a:ext>
                </a:extLst>
              </a:tr>
              <a:tr h="24719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18 610 551 158,64 Kč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6 954 604 051,18 Kč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560 321,49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99 112,40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795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728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335857" y="873558"/>
            <a:ext cx="8698415" cy="508626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200" b="1" u="sng" dirty="0">
                <a:solidFill>
                  <a:srgbClr val="004B8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Priorita 4 - Posun k nízkouhlíkovému hospodářství</a:t>
            </a:r>
          </a:p>
          <a:p>
            <a:pPr lvl="0"/>
            <a:r>
              <a:rPr lang="cs-CZ" sz="2000" dirty="0">
                <a:solidFill>
                  <a:srgbClr val="004B8D"/>
                </a:solidFill>
              </a:rPr>
              <a:t>Specifický cíl 4.1 - </a:t>
            </a:r>
            <a:r>
              <a:rPr lang="cs-CZ" sz="2000" dirty="0"/>
              <a:t>Podpora energetické účinnosti a snižování emisí skleníkových plynů </a:t>
            </a:r>
            <a:r>
              <a:rPr lang="cs-CZ" sz="2000" dirty="0">
                <a:solidFill>
                  <a:srgbClr val="004B8D"/>
                </a:solidFill>
              </a:rPr>
              <a:t>(</a:t>
            </a:r>
            <a:r>
              <a:rPr lang="cs-CZ" sz="2000" b="1" dirty="0">
                <a:solidFill>
                  <a:srgbClr val="FF0000"/>
                </a:solidFill>
              </a:rPr>
              <a:t>13 mld. Kč</a:t>
            </a:r>
            <a:r>
              <a:rPr lang="cs-CZ" sz="2000" dirty="0">
                <a:solidFill>
                  <a:srgbClr val="004B8D"/>
                </a:solidFill>
              </a:rPr>
              <a:t>)</a:t>
            </a:r>
          </a:p>
          <a:p>
            <a:pPr lvl="0"/>
            <a:r>
              <a:rPr lang="cs-CZ" sz="2000" dirty="0">
                <a:solidFill>
                  <a:srgbClr val="004B8D"/>
                </a:solidFill>
              </a:rPr>
              <a:t>Specifický cíl 4.2 - Podpora energie z obnovitelných zdrojů (</a:t>
            </a:r>
            <a:r>
              <a:rPr lang="cs-CZ" sz="2000" b="1" dirty="0">
                <a:solidFill>
                  <a:srgbClr val="FF0000"/>
                </a:solidFill>
              </a:rPr>
              <a:t>6,6 mld. Kč</a:t>
            </a:r>
            <a:r>
              <a:rPr lang="cs-CZ" sz="2000" dirty="0">
                <a:solidFill>
                  <a:srgbClr val="004B8D"/>
                </a:solidFill>
              </a:rPr>
              <a:t>)</a:t>
            </a:r>
          </a:p>
          <a:p>
            <a:pPr lvl="0"/>
            <a:r>
              <a:rPr lang="cs-CZ" sz="2000" dirty="0">
                <a:solidFill>
                  <a:srgbClr val="004B8D"/>
                </a:solidFill>
              </a:rPr>
              <a:t>Specifický cíl 4.3 - Rozvoj inteligentních energetických systémů, sítí a skladování na místní úrovni (</a:t>
            </a:r>
            <a:r>
              <a:rPr lang="cs-CZ" sz="2000" b="1" dirty="0">
                <a:solidFill>
                  <a:srgbClr val="FF0000"/>
                </a:solidFill>
              </a:rPr>
              <a:t>7,6 mld. Kč</a:t>
            </a:r>
            <a:r>
              <a:rPr lang="cs-CZ" sz="2000" dirty="0">
                <a:solidFill>
                  <a:srgbClr val="004B8D"/>
                </a:solidFill>
              </a:rPr>
              <a:t>)</a:t>
            </a:r>
          </a:p>
          <a:p>
            <a:r>
              <a:rPr lang="cs-CZ" sz="2000" dirty="0">
                <a:solidFill>
                  <a:srgbClr val="004B8D"/>
                </a:solidFill>
              </a:rPr>
              <a:t>Specifický cíl 4.4 - Posílení biologické rozmanitosti, zelené infrastruktury v městském prostředí a snížení znečištění (elektromobilita, vodík) (</a:t>
            </a:r>
            <a:r>
              <a:rPr lang="cs-CZ" sz="2000" b="1" dirty="0">
                <a:solidFill>
                  <a:srgbClr val="FF0000"/>
                </a:solidFill>
              </a:rPr>
              <a:t>1,8 mld. Kč</a:t>
            </a:r>
            <a:r>
              <a:rPr lang="cs-CZ" sz="2000" dirty="0">
                <a:solidFill>
                  <a:srgbClr val="004B8D"/>
                </a:solidFill>
              </a:rPr>
              <a:t>)</a:t>
            </a:r>
          </a:p>
          <a:p>
            <a:pPr marL="0" lvl="0" indent="0">
              <a:buNone/>
            </a:pPr>
            <a:endParaRPr lang="cs-CZ" sz="2200" b="1" u="sng" dirty="0">
              <a:solidFill>
                <a:srgbClr val="004B8D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200" b="1" u="sng" dirty="0">
                <a:solidFill>
                  <a:srgbClr val="004B8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Priorita 5 - Efektivnější nakládání se zdroji</a:t>
            </a:r>
          </a:p>
          <a:p>
            <a:r>
              <a:rPr lang="cs-CZ" sz="2000" dirty="0">
                <a:solidFill>
                  <a:srgbClr val="004B8D"/>
                </a:solidFill>
              </a:rPr>
              <a:t>Specifický cíl 5.1 - Podpora přizpůsobení se změnám klimatu, prevence rizik a odolnosti vůči katastrofám (úspora vody) (</a:t>
            </a:r>
            <a:r>
              <a:rPr lang="cs-CZ" sz="2000" b="1" dirty="0">
                <a:solidFill>
                  <a:srgbClr val="FF0000"/>
                </a:solidFill>
              </a:rPr>
              <a:t>1,3 mld. Kč</a:t>
            </a:r>
            <a:r>
              <a:rPr lang="cs-CZ" sz="2000" dirty="0">
                <a:solidFill>
                  <a:srgbClr val="004B8D"/>
                </a:solidFill>
              </a:rPr>
              <a:t>)</a:t>
            </a:r>
          </a:p>
          <a:p>
            <a:r>
              <a:rPr lang="cs-CZ" sz="2000" dirty="0">
                <a:solidFill>
                  <a:srgbClr val="004B8D"/>
                </a:solidFill>
              </a:rPr>
              <a:t>Specifický cíl 5.2 - Podpora přechodu k oběhovému hospodářství (</a:t>
            </a:r>
            <a:r>
              <a:rPr lang="cs-CZ" sz="2000" b="1" dirty="0">
                <a:solidFill>
                  <a:srgbClr val="FF0000"/>
                </a:solidFill>
              </a:rPr>
              <a:t>2,6 mld. Kč</a:t>
            </a:r>
            <a:r>
              <a:rPr lang="cs-CZ" sz="2000" dirty="0">
                <a:solidFill>
                  <a:srgbClr val="004B8D"/>
                </a:solidFill>
              </a:rPr>
              <a:t>)</a:t>
            </a:r>
          </a:p>
          <a:p>
            <a:pPr lvl="0"/>
            <a:endParaRPr lang="cs-CZ" sz="2200" b="1" dirty="0">
              <a:solidFill>
                <a:srgbClr val="004B8D"/>
              </a:solidFill>
            </a:endParaRPr>
          </a:p>
          <a:p>
            <a:pPr lvl="0"/>
            <a:endParaRPr lang="cs-CZ" sz="2200" b="1" dirty="0">
              <a:solidFill>
                <a:srgbClr val="004B8D"/>
              </a:solidFill>
            </a:endParaRPr>
          </a:p>
          <a:p>
            <a:pPr marL="0" lvl="0" indent="0">
              <a:buNone/>
            </a:pPr>
            <a:endParaRPr lang="cs-CZ" sz="2200" dirty="0">
              <a:solidFill>
                <a:srgbClr val="004B8D"/>
              </a:solidFill>
            </a:endParaRP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6344" y="134894"/>
            <a:ext cx="8567928" cy="923330"/>
          </a:xfrm>
        </p:spPr>
        <p:txBody>
          <a:bodyPr/>
          <a:lstStyle/>
          <a:p>
            <a:r>
              <a:rPr lang="cs-CZ" dirty="0"/>
              <a:t>      Programové období 2021 -2027</a:t>
            </a:r>
            <a:br>
              <a:rPr lang="cs-CZ" dirty="0"/>
            </a:br>
            <a:r>
              <a:rPr lang="cs-CZ" sz="2400" b="1" dirty="0">
                <a:solidFill>
                  <a:srgbClr val="FF0000"/>
                </a:solidFill>
              </a:rPr>
              <a:t>Operační program Technologie a aplikace pro konkurenceschopnost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3807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9AE9E-835D-4C77-95EF-A38FE666B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I. Výzva ÚSPORY ENERGIE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8539397-B567-4ADB-8D61-586D7254DA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Vyhlášení výzvy: 15. srpna 2022</a:t>
            </a:r>
          </a:p>
          <a:p>
            <a:r>
              <a:rPr lang="cs-CZ" dirty="0"/>
              <a:t>Zahájení příjmu žádostí: 1.září 2022 (13h)</a:t>
            </a:r>
          </a:p>
          <a:p>
            <a:r>
              <a:rPr lang="cs-CZ" dirty="0"/>
              <a:t>Ukončení příjmu žádostí: 30.listopadu 2023 (13h</a:t>
            </a:r>
          </a:p>
          <a:p>
            <a:r>
              <a:rPr lang="cs-CZ" dirty="0"/>
              <a:t>Forma výzvy: Průběžná výzva (kontinuální výzva) a jednokolová (žádost o podporu)</a:t>
            </a:r>
          </a:p>
          <a:p>
            <a:r>
              <a:rPr lang="cs-CZ" dirty="0"/>
              <a:t>Alokace: 10mld. Kč </a:t>
            </a:r>
          </a:p>
          <a:p>
            <a:r>
              <a:rPr lang="cs-CZ" dirty="0"/>
              <a:t>Cílové území: celá ČR, mimo Prahy.</a:t>
            </a:r>
          </a:p>
          <a:p>
            <a:pPr marL="0" indent="0">
              <a:buNone/>
            </a:pPr>
            <a:r>
              <a:rPr lang="cs-CZ" u="sng" dirty="0"/>
              <a:t>Indikátory povinné k naplnění: </a:t>
            </a:r>
          </a:p>
          <a:p>
            <a:pPr marL="0" indent="0">
              <a:buNone/>
            </a:pPr>
            <a:r>
              <a:rPr lang="cs-CZ" dirty="0"/>
              <a:t>• Snížení konečné spotřeby energie u podpořených subjektů </a:t>
            </a:r>
          </a:p>
          <a:p>
            <a:pPr marL="0" indent="0">
              <a:buNone/>
            </a:pPr>
            <a:r>
              <a:rPr lang="cs-CZ" dirty="0"/>
              <a:t>• Roční spotřeba primární energie v podnicích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Aktuálně je podáno 289 žádostí v úhrnné výši dotace 1,5 mld. Kč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8278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3B4A164-9348-480F-B8AA-0E85892A56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Vyhlášení výzvy: 15. srpna 2022</a:t>
            </a:r>
          </a:p>
          <a:p>
            <a:r>
              <a:rPr lang="cs-CZ" dirty="0"/>
              <a:t>Zahájení příjmu žádostí: 15. srpna 2022 (14h)</a:t>
            </a:r>
          </a:p>
          <a:p>
            <a:r>
              <a:rPr lang="cs-CZ" dirty="0"/>
              <a:t>Ukončení příjmu žádostí: 1. února 2024 (14h)</a:t>
            </a:r>
          </a:p>
          <a:p>
            <a:r>
              <a:rPr lang="cs-CZ" dirty="0"/>
              <a:t>Forma výzvy: Průběžná výzva (kontinuální výzva) a jednokolová (žádost o podporu)</a:t>
            </a:r>
          </a:p>
          <a:p>
            <a:r>
              <a:rPr lang="cs-CZ" dirty="0"/>
              <a:t>Alokace: 0,5mld. Kč </a:t>
            </a:r>
          </a:p>
          <a:p>
            <a:r>
              <a:rPr lang="cs-CZ" dirty="0"/>
              <a:t>Cílové území: celá ČR, mimo Prahy.</a:t>
            </a:r>
          </a:p>
          <a:p>
            <a:r>
              <a:rPr lang="cs-CZ" b="1" dirty="0">
                <a:solidFill>
                  <a:srgbClr val="004B8D"/>
                </a:solidFill>
              </a:rPr>
              <a:t>výše podpory</a:t>
            </a:r>
            <a:r>
              <a:rPr lang="cs-CZ" dirty="0">
                <a:solidFill>
                  <a:srgbClr val="004B8D"/>
                </a:solidFill>
              </a:rPr>
              <a:t>  80 %/70 %/60% nebo 70 %/60 %/50% (v závislosti na regionu a velikosti podniku), ale podle současné verze GBER </a:t>
            </a:r>
            <a:r>
              <a:rPr lang="cs-CZ" b="1" dirty="0">
                <a:solidFill>
                  <a:srgbClr val="004B8D"/>
                </a:solidFill>
              </a:rPr>
              <a:t>je nutné vždy aplikovat srovnávací variantu!</a:t>
            </a:r>
          </a:p>
          <a:p>
            <a:endParaRPr lang="cs-CZ" b="1" dirty="0">
              <a:solidFill>
                <a:srgbClr val="004B8D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Aktuálně podáno 13 žádostí  v úhrnné výši dotace 1,497 mld. Kč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18EA3C27-19BD-4609-B147-031E0B0D6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</p:spPr>
        <p:txBody>
          <a:bodyPr/>
          <a:lstStyle/>
          <a:p>
            <a:r>
              <a:rPr lang="cs-CZ" dirty="0"/>
              <a:t>I.  Výzva OZE – Větrné elektrárny</a:t>
            </a:r>
          </a:p>
        </p:txBody>
      </p:sp>
    </p:spTree>
    <p:extLst>
      <p:ext uri="{BB962C8B-B14F-4D97-AF65-F5344CB8AC3E}">
        <p14:creationId xmlns:p14="http://schemas.microsoft.com/office/powerpoint/2010/main" val="2762034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09384BDA-4815-4C39-A4D5-D626E248157E}"/>
              </a:ext>
            </a:extLst>
          </p:cNvPr>
          <p:cNvSpPr txBox="1">
            <a:spLocks/>
          </p:cNvSpPr>
          <p:nvPr/>
        </p:nvSpPr>
        <p:spPr>
          <a:xfrm>
            <a:off x="526352" y="238484"/>
            <a:ext cx="8242300" cy="110799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cs-CZ" dirty="0"/>
            </a:br>
            <a:endParaRPr lang="cs-CZ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CC7A9AF8-D541-4A1F-AB61-00CB3B104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538" y="354013"/>
            <a:ext cx="8418512" cy="553998"/>
          </a:xfrm>
        </p:spPr>
        <p:txBody>
          <a:bodyPr/>
          <a:lstStyle/>
          <a:p>
            <a:r>
              <a:rPr lang="cs-CZ" dirty="0"/>
              <a:t>I. Výzva Smart </a:t>
            </a:r>
            <a:r>
              <a:rPr lang="cs-CZ" dirty="0" err="1"/>
              <a:t>Grids</a:t>
            </a:r>
            <a:r>
              <a:rPr lang="cs-CZ" dirty="0"/>
              <a:t> I</a:t>
            </a:r>
          </a:p>
        </p:txBody>
      </p:sp>
      <p:sp>
        <p:nvSpPr>
          <p:cNvPr id="6" name="Zástupný symbol pro text 2">
            <a:extLst>
              <a:ext uri="{FF2B5EF4-FFF2-40B4-BE49-F238E27FC236}">
                <a16:creationId xmlns:a16="http://schemas.microsoft.com/office/drawing/2014/main" id="{E6E479ED-8B3C-4D13-814D-087BF9C793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5348" y="1023540"/>
            <a:ext cx="8242300" cy="465455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Vyhlášení výzvy: 31. března 2023</a:t>
            </a:r>
          </a:p>
          <a:p>
            <a:r>
              <a:rPr lang="cs-CZ" dirty="0"/>
              <a:t>Zahájení příjmu žádostí: 2. května 2023 (13h)</a:t>
            </a:r>
          </a:p>
          <a:p>
            <a:r>
              <a:rPr lang="cs-CZ" dirty="0"/>
              <a:t>Ukončení příjmu žádostí: 25. ledna 2024 (13h)</a:t>
            </a:r>
          </a:p>
          <a:p>
            <a:r>
              <a:rPr lang="cs-CZ" dirty="0"/>
              <a:t>Forma výzvy: Průběžná výzva (kontinuální výzva) a jednokolová (žádost o podporu)</a:t>
            </a:r>
          </a:p>
          <a:p>
            <a:r>
              <a:rPr lang="cs-CZ" dirty="0"/>
              <a:t>Alokace: 3mld. Kč </a:t>
            </a:r>
          </a:p>
          <a:p>
            <a:r>
              <a:rPr lang="cs-CZ" dirty="0"/>
              <a:t>Cílové území: celá ČR, mimo Prahy.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Aktivity pro zavádění chytrých měřidel (</a:t>
            </a:r>
            <a:r>
              <a:rPr lang="cs-CZ" dirty="0" err="1"/>
              <a:t>smart</a:t>
            </a:r>
            <a:r>
              <a:rPr lang="cs-CZ" dirty="0"/>
              <a:t> meter) pro regionální distribuční společnosti za účelem zvyšování připojovacích kapacit pro OZE.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2180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67B86F6-134F-4FB2-8B6C-0CB70D1983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88658"/>
            <a:ext cx="9026554" cy="6281258"/>
          </a:xfrm>
        </p:spPr>
        <p:txBody>
          <a:bodyPr>
            <a:normAutofit fontScale="32500" lnSpcReduction="20000"/>
          </a:bodyPr>
          <a:lstStyle/>
          <a:p>
            <a:pPr marL="360362" lvl="1" indent="0">
              <a:buNone/>
            </a:pPr>
            <a:r>
              <a:rPr lang="cs-CZ" sz="3400" u="sng" dirty="0">
                <a:solidFill>
                  <a:srgbClr val="004B8D"/>
                </a:solidFill>
              </a:rPr>
              <a:t>Aktuální návrhy opatření:</a:t>
            </a:r>
          </a:p>
          <a:p>
            <a:pPr lvl="0" hangingPunct="0"/>
            <a:r>
              <a:rPr lang="cs-CZ" sz="3400" dirty="0">
                <a:solidFill>
                  <a:srgbClr val="FF0000"/>
                </a:solidFill>
              </a:rPr>
              <a:t>Instalace inteligentních prvků v energetických sítích za účelem rozvoje/vzniku </a:t>
            </a:r>
            <a:r>
              <a:rPr lang="cs-CZ" sz="3400" dirty="0" err="1">
                <a:solidFill>
                  <a:srgbClr val="FF0000"/>
                </a:solidFill>
              </a:rPr>
              <a:t>smart</a:t>
            </a:r>
            <a:r>
              <a:rPr lang="cs-CZ" sz="3400" dirty="0">
                <a:solidFill>
                  <a:srgbClr val="FF0000"/>
                </a:solidFill>
              </a:rPr>
              <a:t> </a:t>
            </a:r>
            <a:r>
              <a:rPr lang="cs-CZ" sz="3400" dirty="0" err="1">
                <a:solidFill>
                  <a:srgbClr val="FF0000"/>
                </a:solidFill>
              </a:rPr>
              <a:t>grids</a:t>
            </a:r>
            <a:r>
              <a:rPr lang="cs-CZ" sz="3400" dirty="0">
                <a:solidFill>
                  <a:srgbClr val="FF0000"/>
                </a:solidFill>
              </a:rPr>
              <a:t> podporující integraci nových OZE na úrovni regionální distribuce (inteligentní měření (AMM), </a:t>
            </a:r>
            <a:r>
              <a:rPr lang="cs-CZ" sz="3400" dirty="0" err="1">
                <a:solidFill>
                  <a:srgbClr val="FF0000"/>
                </a:solidFill>
              </a:rPr>
              <a:t>datahub</a:t>
            </a:r>
            <a:r>
              <a:rPr lang="cs-CZ" sz="3400" dirty="0">
                <a:solidFill>
                  <a:srgbClr val="FF0000"/>
                </a:solidFill>
              </a:rPr>
              <a:t> pro zpracování dat z AMM, chytré distribuční trafostanice (DTS), dispečerské řízení) a lokální distribuce včetně umožnění zapojení energetických komunit (řešení bilance a řízení toků výkonu v rámci komunitní energetiky, zajišťování optimálního využití výroby OZE v rámci komunity, řízení vyrovnané bilance v rámci komunity či v lokalitě, řízením toků výkonu mezi odběrateli a provozovatelem lokální distribuční soustavy, opatření ke zlepšení spolehlivosti, informovanosti a zavádění bilance a optimalizace provozu v lokálních distribučních soustavách, lokální akumulace atd.)</a:t>
            </a:r>
          </a:p>
          <a:p>
            <a:pPr lvl="0" hangingPunct="0"/>
            <a:r>
              <a:rPr lang="cs-CZ" sz="3400" dirty="0">
                <a:solidFill>
                  <a:srgbClr val="FF0000"/>
                </a:solidFill>
              </a:rPr>
              <a:t>Inteligentní měření, regulace, spínací prvky, nasazení dálkově ovládaných prvků v distribučních soustavách, nasazení technologických prvků řízení napětí a měření kvality elektřiny v distribučních soustavách, řešení lokální bilance řízením toků výkonu mezi odběrateli a provozovatelem distribuční sítě, opatření ke zlepšení spolehlivosti, informovanosti a zavádění bilance a optimalizace provozu v lokálních distribučních soustavách, atd.);</a:t>
            </a:r>
          </a:p>
          <a:p>
            <a:pPr lvl="0" hangingPunct="0"/>
            <a:r>
              <a:rPr lang="cs-CZ" sz="3400" dirty="0">
                <a:solidFill>
                  <a:srgbClr val="FF0000"/>
                </a:solidFill>
              </a:rPr>
              <a:t>Využití zařízení pro ukládání energie v elektrizační soustavě (akumulaci), která jsou plně integrovanými komponentami sítě definovanými ve Směrnici o společných pravidlech pro vnitřní trh s elektřinou a používají se pouze za účelem zajištění bezpečného a spolehlivého provozu přenosové soustavy nebo distribuční soustavy, ale ne pro účely zajišťování výkonové rovnováhy nebo řízení přetížení;</a:t>
            </a:r>
          </a:p>
          <a:p>
            <a:pPr lvl="0" hangingPunct="0"/>
            <a:r>
              <a:rPr lang="cs-CZ" sz="3400" dirty="0">
                <a:solidFill>
                  <a:srgbClr val="FF0000"/>
                </a:solidFill>
              </a:rPr>
              <a:t>Výstavba, posílení, rekonstrukce a modernizace přenosových a distribučních soustav a související infrastruktury, vč. přenosu a zpracování zvýšeného objemu dat spojených se vstupem nových subjektů na trhy s elektřinou a vypořádáním nových služeb v souvislosti s novou legislativou EU92;</a:t>
            </a:r>
          </a:p>
          <a:p>
            <a:pPr lvl="0" hangingPunct="0"/>
            <a:r>
              <a:rPr lang="cs-CZ" sz="3400" dirty="0">
                <a:solidFill>
                  <a:srgbClr val="FF0000"/>
                </a:solidFill>
              </a:rPr>
              <a:t>Snížení technických ztrát a zvýšení účinnosti energetických soustav;</a:t>
            </a:r>
          </a:p>
          <a:p>
            <a:pPr lvl="0" hangingPunct="0"/>
            <a:r>
              <a:rPr lang="cs-CZ" sz="3400" dirty="0">
                <a:solidFill>
                  <a:srgbClr val="FF0000"/>
                </a:solidFill>
              </a:rPr>
              <a:t>Zavádění systémů řízení spotřeby energie;</a:t>
            </a:r>
          </a:p>
          <a:p>
            <a:pPr lvl="0" hangingPunct="0"/>
            <a:r>
              <a:rPr lang="cs-CZ" sz="3400" dirty="0"/>
              <a:t>Výstavba zařízení </a:t>
            </a:r>
            <a:r>
              <a:rPr lang="cs-CZ" sz="3400" dirty="0" err="1"/>
              <a:t>Power</a:t>
            </a:r>
            <a:r>
              <a:rPr lang="cs-CZ" sz="3400" dirty="0"/>
              <a:t>-to-</a:t>
            </a:r>
            <a:r>
              <a:rPr lang="cs-CZ" sz="3400" dirty="0" err="1"/>
              <a:t>Gas</a:t>
            </a:r>
            <a:r>
              <a:rPr lang="cs-CZ" sz="3400" dirty="0"/>
              <a:t> (elektrolyzéry) ke konverzi elektřiny z OZE na nové druhy plynů, výstavba metanizačních jednotek (pro výrobu syntetického metanu nebo </a:t>
            </a:r>
            <a:r>
              <a:rPr lang="cs-CZ" sz="3400" dirty="0" err="1"/>
              <a:t>biometanu</a:t>
            </a:r>
            <a:r>
              <a:rPr lang="cs-CZ" sz="3400" dirty="0"/>
              <a:t> z vodíku a CO2), připojení obou zařízení k plynárenské soustavě (sloužících k výrobě vodíku elektrolýzou, případně následné výrobě syntetického metanu nebo </a:t>
            </a:r>
            <a:r>
              <a:rPr lang="cs-CZ" sz="3400" dirty="0" err="1"/>
              <a:t>biometanu</a:t>
            </a:r>
            <a:r>
              <a:rPr lang="cs-CZ" sz="3400" dirty="0"/>
              <a:t> z vodíku a CO2;</a:t>
            </a:r>
          </a:p>
          <a:p>
            <a:pPr lvl="0" hangingPunct="0"/>
            <a:r>
              <a:rPr lang="cs-CZ" sz="3400" dirty="0"/>
              <a:t>Výstavba zařízení/stanic na zachytávání CO2 (technologie CCU);</a:t>
            </a:r>
          </a:p>
          <a:p>
            <a:pPr lvl="0" hangingPunct="0"/>
            <a:r>
              <a:rPr lang="cs-CZ" sz="3400" dirty="0"/>
              <a:t>Výstavba zařízení na produkci vodíku (výroba vodíku z </a:t>
            </a:r>
            <a:r>
              <a:rPr lang="cs-CZ" sz="3400" dirty="0" err="1"/>
              <a:t>biometanu</a:t>
            </a:r>
            <a:r>
              <a:rPr lang="cs-CZ" sz="3400" dirty="0"/>
              <a:t> nebo syntetického plynu);</a:t>
            </a:r>
          </a:p>
          <a:p>
            <a:pPr lvl="0" hangingPunct="0"/>
            <a:r>
              <a:rPr lang="cs-CZ" sz="3400" dirty="0"/>
              <a:t>Připojení zařízení na produkci vodíku, </a:t>
            </a:r>
            <a:r>
              <a:rPr lang="cs-CZ" sz="3400" dirty="0" err="1"/>
              <a:t>biometanu</a:t>
            </a:r>
            <a:r>
              <a:rPr lang="cs-CZ" sz="3400" dirty="0"/>
              <a:t> a syntetického metanu k plynárenské soustavě (měření množství a kvality vyrobených nových druhů plynů, výstavba připojovacích plynovodů, </a:t>
            </a:r>
            <a:r>
              <a:rPr lang="cs-CZ" sz="3400" dirty="0" err="1"/>
              <a:t>vtláčecích</a:t>
            </a:r>
            <a:r>
              <a:rPr lang="cs-CZ" sz="3400" dirty="0"/>
              <a:t> zařízení vyrobených nových plynů do plynárenských soustav, obousměrné redukční stanice tlaku pro možnost připojení nových výroben plynů do nižších tlakových úrovní atd.);</a:t>
            </a:r>
          </a:p>
          <a:p>
            <a:pPr lvl="0" hangingPunct="0"/>
            <a:r>
              <a:rPr lang="cs-CZ" sz="3400" dirty="0"/>
              <a:t>Výstavba infrastruktury pro skladování, zkapalňování a distribuci vodíku, syntetického metanu nebo </a:t>
            </a:r>
            <a:r>
              <a:rPr lang="cs-CZ" sz="3400" dirty="0" err="1"/>
              <a:t>biometanu</a:t>
            </a:r>
            <a:r>
              <a:rPr lang="cs-CZ" sz="3400" dirty="0"/>
              <a:t>;</a:t>
            </a:r>
          </a:p>
          <a:p>
            <a:pPr lvl="0" hangingPunct="0"/>
            <a:r>
              <a:rPr lang="cs-CZ" sz="3400" dirty="0"/>
              <a:t>Osazení plynových expanzních turbín v RS spojených s výrobou elektrické energie;</a:t>
            </a:r>
          </a:p>
          <a:p>
            <a:pPr lvl="0" hangingPunct="0"/>
            <a:r>
              <a:rPr lang="cs-CZ" sz="3400" dirty="0"/>
              <a:t>Adaptace plynárenské soustavy pro zajištění kompatibility s čistými plyny, což umožní jak dopravu a distribuci směsi zemního plynu a nových druhů plynů (vodík, </a:t>
            </a:r>
            <a:r>
              <a:rPr lang="cs-CZ" sz="3400" dirty="0" err="1"/>
              <a:t>biomethan</a:t>
            </a:r>
            <a:r>
              <a:rPr lang="cs-CZ" sz="3400" dirty="0"/>
              <a:t> a Bio-SNG, syntetický plyn), tak samostatnou dopravu a distribuci vodíku a adaptaci zařízení zásobníků plynu pro biologickou metanizaci.</a:t>
            </a:r>
          </a:p>
          <a:p>
            <a:pPr lvl="0" hangingPunct="0"/>
            <a:r>
              <a:rPr lang="cs-CZ" sz="3400" dirty="0"/>
              <a:t>Instalace inteligentních prvků v plynárenských sítích a software za účelem rozvoje/vzniku </a:t>
            </a:r>
            <a:r>
              <a:rPr lang="cs-CZ" sz="3400" dirty="0" err="1"/>
              <a:t>smart</a:t>
            </a:r>
            <a:r>
              <a:rPr lang="cs-CZ" sz="3400" dirty="0"/>
              <a:t> </a:t>
            </a:r>
            <a:r>
              <a:rPr lang="cs-CZ" sz="3400" dirty="0" err="1"/>
              <a:t>grids</a:t>
            </a:r>
            <a:r>
              <a:rPr lang="cs-CZ" sz="3400" dirty="0"/>
              <a:t> a pro efektivní řízení integrace nových druhů plynu;</a:t>
            </a:r>
          </a:p>
          <a:p>
            <a:pPr lvl="0" hangingPunct="0"/>
            <a:r>
              <a:rPr lang="cs-CZ" sz="3400" dirty="0"/>
              <a:t>Podpora akumulace energie a transformace energie mezi </a:t>
            </a:r>
            <a:r>
              <a:rPr lang="cs-CZ" sz="3400" dirty="0" err="1"/>
              <a:t>energonositeli</a:t>
            </a:r>
            <a:r>
              <a:rPr lang="cs-CZ" sz="3400" dirty="0"/>
              <a:t>.</a:t>
            </a:r>
          </a:p>
          <a:p>
            <a:pPr lvl="0" hangingPunct="0"/>
            <a:endParaRPr lang="cs-CZ" sz="32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BB9A07E7-0A1E-499B-96F1-22F4049A8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850" y="152473"/>
            <a:ext cx="8242300" cy="1231106"/>
          </a:xfrm>
        </p:spPr>
        <p:txBody>
          <a:bodyPr/>
          <a:lstStyle/>
          <a:p>
            <a:r>
              <a:rPr lang="cs-CZ" sz="2200" b="1" u="sng" dirty="0">
                <a:solidFill>
                  <a:srgbClr val="004B8D"/>
                </a:solidFill>
                <a:latin typeface="Arial" panose="020B0604020202020204" pitchFamily="34" charset="0"/>
                <a:cs typeface="+mn-cs"/>
              </a:rPr>
              <a:t>Specifický cíl 4.3 – Rozvoj inteligentních energetických systémů, sítí a skladování na místní úrovni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5540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8D7423-0E25-4422-B681-A3B318B9D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Energetická infrastruktura – LDS – I. výzva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254FFC6-DEF9-45E8-BBD8-D3098A41FA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Vyhlášení výzvy 3Q</a:t>
            </a:r>
          </a:p>
          <a:p>
            <a:r>
              <a:rPr lang="cs-CZ" dirty="0"/>
              <a:t>Forma výzvy: Průběžná výzva (kontinuální výzva) a jednokolová (žádost o podporu)</a:t>
            </a:r>
          </a:p>
          <a:p>
            <a:r>
              <a:rPr lang="cs-CZ" dirty="0"/>
              <a:t>Alokace 500 mil. Kč </a:t>
            </a:r>
            <a:r>
              <a:rPr lang="cs-CZ" dirty="0">
                <a:solidFill>
                  <a:srgbClr val="FF0000"/>
                </a:solidFill>
              </a:rPr>
              <a:t>????</a:t>
            </a:r>
            <a:r>
              <a:rPr lang="cs-CZ" dirty="0"/>
              <a:t> Probíhá zjišťování absorpční kapacity</a:t>
            </a:r>
          </a:p>
          <a:p>
            <a:r>
              <a:rPr lang="cs-CZ" dirty="0"/>
              <a:t>Míry podpory – 50% (v případě, že bude postupováno mimo režim veřejné podpory).</a:t>
            </a:r>
          </a:p>
          <a:p>
            <a:r>
              <a:rPr lang="cs-CZ" dirty="0"/>
              <a:t>Cílové území: celá ČR, mimo Prahy.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Cílem výzvy bude zvýšení připojitelného výkonu pro OZE.</a:t>
            </a:r>
          </a:p>
        </p:txBody>
      </p:sp>
    </p:spTree>
    <p:extLst>
      <p:ext uri="{BB962C8B-B14F-4D97-AF65-F5344CB8AC3E}">
        <p14:creationId xmlns:p14="http://schemas.microsoft.com/office/powerpoint/2010/main" val="240421877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 modrá A">
  <a:themeElements>
    <a:clrScheme name="MPO-B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B9E0F7"/>
      </a:accent1>
      <a:accent2>
        <a:srgbClr val="13B5F4"/>
      </a:accent2>
      <a:accent3>
        <a:srgbClr val="0096D6"/>
      </a:accent3>
      <a:accent4>
        <a:srgbClr val="004B8D"/>
      </a:accent4>
      <a:accent5>
        <a:srgbClr val="E31B23"/>
      </a:accent5>
      <a:accent6>
        <a:srgbClr val="B5121B"/>
      </a:accent6>
      <a:hlink>
        <a:srgbClr val="13B5F4"/>
      </a:hlink>
      <a:folHlink>
        <a:srgbClr val="E31B2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Prezentace modrá A">
  <a:themeElements>
    <a:clrScheme name="MPO-B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B9E0F7"/>
      </a:accent1>
      <a:accent2>
        <a:srgbClr val="13B5F4"/>
      </a:accent2>
      <a:accent3>
        <a:srgbClr val="0096D6"/>
      </a:accent3>
      <a:accent4>
        <a:srgbClr val="004B8D"/>
      </a:accent4>
      <a:accent5>
        <a:srgbClr val="E31B23"/>
      </a:accent5>
      <a:accent6>
        <a:srgbClr val="B5121B"/>
      </a:accent6>
      <a:hlink>
        <a:srgbClr val="13B5F4"/>
      </a:hlink>
      <a:folHlink>
        <a:srgbClr val="E31B2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Prezentace modrá A">
  <a:themeElements>
    <a:clrScheme name="MPO-B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B9E0F7"/>
      </a:accent1>
      <a:accent2>
        <a:srgbClr val="13B5F4"/>
      </a:accent2>
      <a:accent3>
        <a:srgbClr val="0096D6"/>
      </a:accent3>
      <a:accent4>
        <a:srgbClr val="004B8D"/>
      </a:accent4>
      <a:accent5>
        <a:srgbClr val="E31B23"/>
      </a:accent5>
      <a:accent6>
        <a:srgbClr val="B5121B"/>
      </a:accent6>
      <a:hlink>
        <a:srgbClr val="13B5F4"/>
      </a:hlink>
      <a:folHlink>
        <a:srgbClr val="E31B2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Prezentace modrá A">
  <a:themeElements>
    <a:clrScheme name="MPO-B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B9E0F7"/>
      </a:accent1>
      <a:accent2>
        <a:srgbClr val="13B5F4"/>
      </a:accent2>
      <a:accent3>
        <a:srgbClr val="0096D6"/>
      </a:accent3>
      <a:accent4>
        <a:srgbClr val="004B8D"/>
      </a:accent4>
      <a:accent5>
        <a:srgbClr val="E31B23"/>
      </a:accent5>
      <a:accent6>
        <a:srgbClr val="B5121B"/>
      </a:accent6>
      <a:hlink>
        <a:srgbClr val="13B5F4"/>
      </a:hlink>
      <a:folHlink>
        <a:srgbClr val="E31B2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modrá A s číslováním</Template>
  <TotalTime>9665</TotalTime>
  <Words>1463</Words>
  <Application>Microsoft Office PowerPoint</Application>
  <PresentationFormat>Předvádění na obrazovce (4:3)</PresentationFormat>
  <Paragraphs>117</Paragraphs>
  <Slides>11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5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Prezentace modrá A</vt:lpstr>
      <vt:lpstr>Vlastní návrh</vt:lpstr>
      <vt:lpstr>1_Prezentace modrá A</vt:lpstr>
      <vt:lpstr>2_Prezentace modrá A</vt:lpstr>
      <vt:lpstr>3_Prezentace modrá A</vt:lpstr>
      <vt:lpstr>Worksheet</vt:lpstr>
      <vt:lpstr>  Národního plánu obnovy a   Operační program Technologie a aplikace pro konkurenceschopnost (2021 -2027)   26. dubna 2023       </vt:lpstr>
      <vt:lpstr> Národní plán obnovy Komponenta 2.3 Přechod na čistší zdroje energie  (2021 -2025/2026)</vt:lpstr>
      <vt:lpstr>Prezentace aplikace PowerPoint</vt:lpstr>
      <vt:lpstr>      Programové období 2021 -2027 Operační program Technologie a aplikace pro konkurenceschopnost</vt:lpstr>
      <vt:lpstr>I. Výzva ÚSPORY ENERGIE</vt:lpstr>
      <vt:lpstr>I.  Výzva OZE – Větrné elektrárny</vt:lpstr>
      <vt:lpstr>I. Výzva Smart Grids I</vt:lpstr>
      <vt:lpstr>Specifický cíl 4.3 – Rozvoj inteligentních energetických systémů, sítí a skladování na místní úrovni  </vt:lpstr>
      <vt:lpstr>Energetická infrastruktura – LDS – I. výzva</vt:lpstr>
      <vt:lpstr>Energetická infrastruktura – LDS – I. výzva</vt:lpstr>
      <vt:lpstr>  Děkuji za pozornost  Ing. Ondřej Tomšej Vedoucí oddělení implementace PO 3 a ZŘO (tomsej@mpo.cz) </vt:lpstr>
    </vt:vector>
  </TitlesOfParts>
  <Company>Ministerstvo průmyslu a obchodu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Operační program podnikání a inovace pro konkurenceschopnost ( 2014 -2020):  Prioritní osa 3 -  Účinné nakládání energií</dc:title>
  <dc:creator>Tomšej Ondřej</dc:creator>
  <cp:lastModifiedBy>Tomšej Ondřej</cp:lastModifiedBy>
  <cp:revision>384</cp:revision>
  <cp:lastPrinted>2022-08-02T12:55:29Z</cp:lastPrinted>
  <dcterms:created xsi:type="dcterms:W3CDTF">2015-09-03T12:24:01Z</dcterms:created>
  <dcterms:modified xsi:type="dcterms:W3CDTF">2023-04-26T08:11:14Z</dcterms:modified>
</cp:coreProperties>
</file>