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5"/>
  </p:notesMasterIdLst>
  <p:handoutMasterIdLst>
    <p:handoutMasterId r:id="rId56"/>
  </p:handoutMasterIdLst>
  <p:sldIdLst>
    <p:sldId id="269" r:id="rId4"/>
    <p:sldId id="354" r:id="rId5"/>
    <p:sldId id="384" r:id="rId6"/>
    <p:sldId id="391" r:id="rId7"/>
    <p:sldId id="392" r:id="rId8"/>
    <p:sldId id="389" r:id="rId9"/>
    <p:sldId id="383" r:id="rId10"/>
    <p:sldId id="362" r:id="rId11"/>
    <p:sldId id="363" r:id="rId12"/>
    <p:sldId id="364" r:id="rId13"/>
    <p:sldId id="272" r:id="rId14"/>
    <p:sldId id="365" r:id="rId15"/>
    <p:sldId id="366" r:id="rId16"/>
    <p:sldId id="274" r:id="rId17"/>
    <p:sldId id="368" r:id="rId18"/>
    <p:sldId id="370" r:id="rId19"/>
    <p:sldId id="377" r:id="rId20"/>
    <p:sldId id="371" r:id="rId21"/>
    <p:sldId id="373" r:id="rId22"/>
    <p:sldId id="302" r:id="rId23"/>
    <p:sldId id="303" r:id="rId24"/>
    <p:sldId id="381" r:id="rId25"/>
    <p:sldId id="385" r:id="rId26"/>
    <p:sldId id="271" r:id="rId27"/>
    <p:sldId id="270" r:id="rId28"/>
    <p:sldId id="273" r:id="rId29"/>
    <p:sldId id="275" r:id="rId30"/>
    <p:sldId id="276" r:id="rId31"/>
    <p:sldId id="277" r:id="rId32"/>
    <p:sldId id="386" r:id="rId33"/>
    <p:sldId id="278" r:id="rId34"/>
    <p:sldId id="288" r:id="rId35"/>
    <p:sldId id="279" r:id="rId36"/>
    <p:sldId id="298" r:id="rId37"/>
    <p:sldId id="304" r:id="rId38"/>
    <p:sldId id="280" r:id="rId39"/>
    <p:sldId id="387" r:id="rId40"/>
    <p:sldId id="282" r:id="rId41"/>
    <p:sldId id="289" r:id="rId42"/>
    <p:sldId id="283" r:id="rId43"/>
    <p:sldId id="284" r:id="rId44"/>
    <p:sldId id="299" r:id="rId45"/>
    <p:sldId id="305" r:id="rId46"/>
    <p:sldId id="388" r:id="rId47"/>
    <p:sldId id="292" r:id="rId48"/>
    <p:sldId id="285" r:id="rId49"/>
    <p:sldId id="286" r:id="rId50"/>
    <p:sldId id="287" r:id="rId51"/>
    <p:sldId id="300" r:id="rId52"/>
    <p:sldId id="306" r:id="rId53"/>
    <p:sldId id="267" r:id="rId54"/>
  </p:sldIdLst>
  <p:sldSz cx="9144000" cy="5143500" type="screen16x9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5">
          <p15:clr>
            <a:srgbClr val="A4A3A4"/>
          </p15:clr>
        </p15:guide>
        <p15:guide id="7" pos="1496">
          <p15:clr>
            <a:srgbClr val="A4A3A4"/>
          </p15:clr>
        </p15:guide>
        <p15:guide id="8" pos="3220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B9E0F7"/>
    <a:srgbClr val="13B5EA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DB67E-1DF6-4242-AFC2-E6D9C9615723}" v="1" dt="2023-09-07T15:32:51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 snapToObjects="1">
      <p:cViewPr varScale="1">
        <p:scale>
          <a:sx n="215" d="100"/>
          <a:sy n="215" d="100"/>
        </p:scale>
        <p:origin x="660" y="168"/>
      </p:cViewPr>
      <p:guideLst>
        <p:guide orient="horz" pos="223"/>
        <p:guide orient="horz" pos="2857"/>
        <p:guide orient="horz" pos="2634"/>
        <p:guide pos="5532"/>
        <p:guide pos="229"/>
        <p:guide pos="1725"/>
        <p:guide pos="1496"/>
        <p:guide pos="3220"/>
        <p:guide pos="29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35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734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11.09.2023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11.09.2023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3" y="2133602"/>
            <a:ext cx="4293313" cy="300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45136"/>
            <a:ext cx="4035425" cy="319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69566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rgbClr val="004B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4013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070548" y="4656931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ek 4" descr="NAP SG_logo_claim.jpg">
            <a:extLst>
              <a:ext uri="{FF2B5EF4-FFF2-40B4-BE49-F238E27FC236}">
                <a16:creationId xmlns:a16="http://schemas.microsoft.com/office/drawing/2014/main" id="{9D6F3A07-36D2-3484-3590-20F60712D6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3538" y="3883856"/>
            <a:ext cx="1121278" cy="11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8" y="896260"/>
            <a:ext cx="8418512" cy="3285215"/>
          </a:xfrm>
        </p:spPr>
        <p:txBody>
          <a:bodyPr tIns="144000" bIns="0"/>
          <a:lstStyle>
            <a:lvl1pPr marL="0">
              <a:spcBef>
                <a:spcPts val="0"/>
              </a:spcBef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1750" y="354013"/>
            <a:ext cx="3670300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rgbClr val="B9E0F7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4013"/>
            <a:ext cx="4384675" cy="382746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11750" y="784900"/>
            <a:ext cx="3670300" cy="3396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4019"/>
            <a:ext cx="8418512" cy="327745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3" y="2133602"/>
            <a:ext cx="4293313" cy="300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1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45136"/>
            <a:ext cx="4035425" cy="319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ástupný symbol pro číslo snímku 4"/>
          <p:cNvSpPr>
            <a:spLocks noGrp="1"/>
          </p:cNvSpPr>
          <p:nvPr userDrawn="1"/>
        </p:nvSpPr>
        <p:spPr>
          <a:xfrm>
            <a:off x="8070548" y="4656931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" name="Obrázek 1" descr="NAP SG_logo_claim.jpg">
            <a:extLst>
              <a:ext uri="{FF2B5EF4-FFF2-40B4-BE49-F238E27FC236}">
                <a16:creationId xmlns:a16="http://schemas.microsoft.com/office/drawing/2014/main" id="{5CFFE738-2871-1E4C-A029-1DF3CCA82B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3538" y="3883856"/>
            <a:ext cx="1121278" cy="11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3" y="1945135"/>
            <a:ext cx="4035425" cy="319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" y="1"/>
            <a:ext cx="9143999" cy="4535487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4019"/>
            <a:ext cx="8418512" cy="3277456"/>
          </a:xfrm>
          <a:prstGeom prst="rect">
            <a:avLst/>
          </a:prstGeom>
        </p:spPr>
        <p:txBody>
          <a:bodyPr vert="horz" lIns="0" tIns="144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4535488"/>
            <a:ext cx="2011362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strike="noStrike" baseline="0">
                <a:solidFill>
                  <a:schemeClr val="tx2"/>
                </a:solidFill>
              </a:rPr>
              <a:t>NAP SG</a:t>
            </a:r>
          </a:p>
          <a:p>
            <a:r>
              <a:rPr lang="cs-CZ" sz="900" strike="noStrike" baseline="0">
                <a:solidFill>
                  <a:schemeClr val="tx2"/>
                </a:solidFill>
              </a:rPr>
              <a:t>Vyhodnocení KPIs LDS</a:t>
            </a:r>
          </a:p>
        </p:txBody>
      </p:sp>
      <p:sp>
        <p:nvSpPr>
          <p:cNvPr id="8" name="Zástupný symbol pro číslo snímku 4"/>
          <p:cNvSpPr>
            <a:spLocks noGrp="1"/>
          </p:cNvSpPr>
          <p:nvPr userDrawn="1"/>
        </p:nvSpPr>
        <p:spPr>
          <a:xfrm>
            <a:off x="8070548" y="4656931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/>
              <a:t>Aktualizovaný NAP SG (2019 – 2030)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2800" b="1"/>
              <a:t>Vyhodnocení KPIs lokálních distribučních soustav</a:t>
            </a:r>
          </a:p>
          <a:p>
            <a:r>
              <a:rPr lang="cs-CZ" sz="2400"/>
              <a:t>Září 2023</a:t>
            </a:r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4EC98-B2E5-486C-B280-7F990D44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en-US" sz="2800" dirty="0"/>
              <a:t>KPI 4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EE467E-3E5F-4151-8639-B4D408A5F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200" b="1" dirty="0"/>
              <a:t>Oblast: </a:t>
            </a:r>
            <a:r>
              <a:rPr lang="en-US" sz="1200" dirty="0" err="1"/>
              <a:t>Vytvořit</a:t>
            </a:r>
            <a:r>
              <a:rPr lang="en-US" sz="1200" dirty="0"/>
              <a:t> </a:t>
            </a:r>
            <a:r>
              <a:rPr lang="en-US" sz="1200" dirty="0" err="1"/>
              <a:t>podmínky</a:t>
            </a:r>
            <a:r>
              <a:rPr lang="en-US" sz="1200" dirty="0"/>
              <a:t> pro </a:t>
            </a:r>
            <a:r>
              <a:rPr lang="en-US" sz="1200" dirty="0" err="1"/>
              <a:t>vyšší</a:t>
            </a:r>
            <a:r>
              <a:rPr lang="en-US" sz="1200" dirty="0"/>
              <a:t> </a:t>
            </a:r>
            <a:r>
              <a:rPr lang="en-US" sz="1200" dirty="0" err="1"/>
              <a:t>penetraci</a:t>
            </a:r>
            <a:r>
              <a:rPr lang="en-US" sz="1200" dirty="0"/>
              <a:t> DECE, </a:t>
            </a:r>
            <a:r>
              <a:rPr lang="en-US" sz="1200" dirty="0" err="1"/>
              <a:t>akumulace</a:t>
            </a:r>
            <a:r>
              <a:rPr lang="en-US" sz="1200" dirty="0"/>
              <a:t> a </a:t>
            </a:r>
            <a:r>
              <a:rPr lang="en-US" sz="1200" dirty="0" err="1"/>
              <a:t>elektromobility</a:t>
            </a:r>
            <a:endParaRPr lang="en-US" sz="1200" dirty="0"/>
          </a:p>
          <a:p>
            <a:r>
              <a:rPr lang="en-US" sz="1200" b="1" dirty="0"/>
              <a:t>C</a:t>
            </a:r>
            <a:r>
              <a:rPr lang="cs-CZ" sz="1200" b="1" dirty="0" err="1"/>
              <a:t>íl</a:t>
            </a:r>
            <a:r>
              <a:rPr lang="en-US" sz="1200" b="1" dirty="0"/>
              <a:t>: </a:t>
            </a:r>
            <a:r>
              <a:rPr lang="en-US" sz="1200" dirty="0" err="1"/>
              <a:t>Elektromobilita</a:t>
            </a:r>
            <a:r>
              <a:rPr lang="en-US" sz="1200" dirty="0"/>
              <a:t> </a:t>
            </a:r>
          </a:p>
          <a:p>
            <a:r>
              <a:rPr lang="cs-CZ" sz="1200" b="1" dirty="0"/>
              <a:t>Parametr</a:t>
            </a:r>
            <a:r>
              <a:rPr lang="en-US" sz="1200" b="1" dirty="0"/>
              <a:t>: </a:t>
            </a:r>
          </a:p>
          <a:p>
            <a:pPr lvl="1"/>
            <a:r>
              <a:rPr lang="en-US" sz="1200"/>
              <a:t>Podíl počtu bezodkladně vyřízených žádostí  o připojení na hladině NN bez investice (nutnosti úpravy sítě pro konkrétní případ) ku celkovému počtu přijatých žádostí za danou oblast LDS</a:t>
            </a:r>
            <a:r>
              <a:rPr lang="cs-CZ" sz="1200"/>
              <a:t> </a:t>
            </a:r>
            <a:r>
              <a:rPr lang="en-US" sz="1200"/>
              <a:t>(PLDS vždy odesílá návrh smlouvy o připojení, nebo smlouvy o smlouvě budoucí o připojení)</a:t>
            </a:r>
            <a:endParaRPr lang="en-US" sz="1200" dirty="0"/>
          </a:p>
        </p:txBody>
      </p:sp>
      <p:pic>
        <p:nvPicPr>
          <p:cNvPr id="6" name="Obrázek 5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32AAAAC3-EA58-22DE-9AE8-CB0365D77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" b="1525"/>
          <a:stretch/>
        </p:blipFill>
        <p:spPr>
          <a:xfrm>
            <a:off x="2652000" y="2257049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5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861774"/>
          </a:xfrm>
        </p:spPr>
        <p:txBody>
          <a:bodyPr/>
          <a:lstStyle/>
          <a:p>
            <a:r>
              <a:rPr lang="cs-CZ" sz="2800"/>
              <a:t>Oblast: Zvýšení spolehlivosti, kvality a bezpečnosti dodávek elektrické energie</a:t>
            </a:r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902857-FE9A-067F-0C5D-A398BB18B5A2}"/>
              </a:ext>
            </a:extLst>
          </p:cNvPr>
          <p:cNvSpPr txBox="1"/>
          <p:nvPr/>
        </p:nvSpPr>
        <p:spPr>
          <a:xfrm>
            <a:off x="2133370" y="3781701"/>
            <a:ext cx="487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solidFill>
                  <a:schemeClr val="bg1"/>
                </a:solidFill>
              </a:rPr>
              <a:t>Jedná se o průměrnou hodnotu všech níže reportovaných KPIs v oblasti </a:t>
            </a:r>
            <a:r>
              <a:rPr lang="cs-CZ" sz="900" i="1">
                <a:solidFill>
                  <a:schemeClr val="bg1"/>
                </a:solidFill>
              </a:rPr>
              <a:t>Zvýšení spolehlivosti, kvality a bezpečnosti dodávek elektrické energie </a:t>
            </a:r>
            <a:r>
              <a:rPr lang="cs-CZ" sz="900">
                <a:solidFill>
                  <a:schemeClr val="bg1"/>
                </a:solidFill>
              </a:rPr>
              <a:t>v jednotlivých sledovaných letech</a:t>
            </a:r>
          </a:p>
        </p:txBody>
      </p:sp>
      <p:pic>
        <p:nvPicPr>
          <p:cNvPr id="7" name="Obrázek 6" descr="Obsah obrázku text, řada/pruh, diagram, Vykreslený graf&#10;&#10;Popis byl vytvořen automaticky">
            <a:extLst>
              <a:ext uri="{FF2B5EF4-FFF2-40B4-BE49-F238E27FC236}">
                <a16:creationId xmlns:a16="http://schemas.microsoft.com/office/drawing/2014/main" id="{C833FB7E-EAA0-ECE0-2067-B9B5C90D7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9355"/>
          <a:stretch/>
        </p:blipFill>
        <p:spPr>
          <a:xfrm>
            <a:off x="2133372" y="1516925"/>
            <a:ext cx="487725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0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4EC98-B2E5-486C-B280-7F990D44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en-US" sz="2800" dirty="0"/>
              <a:t>KPI 5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EE467E-3E5F-4151-8639-B4D408A5F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Oblast: </a:t>
            </a:r>
            <a:r>
              <a:rPr lang="en-US" sz="1200" dirty="0" err="1"/>
              <a:t>Zvýšit</a:t>
            </a:r>
            <a:r>
              <a:rPr lang="en-US" sz="1200" dirty="0"/>
              <a:t> </a:t>
            </a:r>
            <a:r>
              <a:rPr lang="en-US" sz="1200" dirty="0" err="1"/>
              <a:t>spolehlivost</a:t>
            </a:r>
            <a:r>
              <a:rPr lang="en-US" sz="1200" dirty="0"/>
              <a:t>, </a:t>
            </a:r>
            <a:r>
              <a:rPr lang="en-US" sz="1200" dirty="0" err="1"/>
              <a:t>kvalitu</a:t>
            </a:r>
            <a:r>
              <a:rPr lang="en-US" sz="1200" dirty="0"/>
              <a:t> a </a:t>
            </a:r>
            <a:r>
              <a:rPr lang="en-US" sz="1200" dirty="0" err="1"/>
              <a:t>bezpečnost</a:t>
            </a:r>
            <a:r>
              <a:rPr lang="en-US" sz="1200" dirty="0"/>
              <a:t> </a:t>
            </a:r>
            <a:r>
              <a:rPr lang="en-US" sz="1200" dirty="0" err="1"/>
              <a:t>dodávek</a:t>
            </a:r>
            <a:r>
              <a:rPr lang="en-US" sz="1200" dirty="0"/>
              <a:t> </a:t>
            </a:r>
            <a:r>
              <a:rPr lang="en-US" sz="1200" dirty="0" err="1"/>
              <a:t>elektrické</a:t>
            </a:r>
            <a:r>
              <a:rPr lang="en-US" sz="1200" dirty="0"/>
              <a:t> </a:t>
            </a:r>
            <a:r>
              <a:rPr lang="en-US" sz="1200" dirty="0" err="1"/>
              <a:t>energie</a:t>
            </a:r>
            <a:endParaRPr lang="en-US" sz="1200" dirty="0"/>
          </a:p>
          <a:p>
            <a:r>
              <a:rPr lang="en-US" sz="1200" b="1" dirty="0"/>
              <a:t>C</a:t>
            </a:r>
            <a:r>
              <a:rPr lang="cs-CZ" sz="1200" b="1" dirty="0" err="1"/>
              <a:t>íl</a:t>
            </a:r>
            <a:r>
              <a:rPr lang="en-US" sz="1200" b="1"/>
              <a:t>: </a:t>
            </a:r>
            <a:r>
              <a:rPr lang="en-US" sz="1200"/>
              <a:t>Dispečerské řízení/monitoring na napěťové hladině VN</a:t>
            </a:r>
            <a:endParaRPr lang="cs-CZ" sz="1200"/>
          </a:p>
          <a:p>
            <a:r>
              <a:rPr lang="cs-CZ" sz="1200" b="1"/>
              <a:t>Parametr</a:t>
            </a:r>
            <a:r>
              <a:rPr lang="en-US" sz="1200" b="1" dirty="0"/>
              <a:t>: </a:t>
            </a:r>
          </a:p>
          <a:p>
            <a:pPr lvl="1"/>
            <a:r>
              <a:rPr lang="en-US" sz="1200"/>
              <a:t>Podíl pokrytí VN distribuční sítě v LDS službami technického dispečinku nebo řídícího a dohledového centra na napěťové úrovni VN.</a:t>
            </a:r>
            <a:endParaRPr lang="en-US" sz="1200" dirty="0"/>
          </a:p>
        </p:txBody>
      </p:sp>
      <p:pic>
        <p:nvPicPr>
          <p:cNvPr id="5" name="Obrázek 4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A7DBA118-56E4-2D0A-E93D-EA48EE7ED0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381"/>
          <a:stretch/>
        </p:blipFill>
        <p:spPr>
          <a:xfrm>
            <a:off x="2652000" y="2087240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9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4EC98-B2E5-486C-B280-7F990D44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en-US" sz="2800" dirty="0"/>
              <a:t>KPI 6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EE467E-3E5F-4151-8639-B4D408A5F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Oblast: </a:t>
            </a:r>
            <a:r>
              <a:rPr lang="en-US" sz="1200" dirty="0" err="1"/>
              <a:t>Zvýšit</a:t>
            </a:r>
            <a:r>
              <a:rPr lang="en-US" sz="1200" dirty="0"/>
              <a:t> </a:t>
            </a:r>
            <a:r>
              <a:rPr lang="en-US" sz="1200" dirty="0" err="1"/>
              <a:t>spolehlivost</a:t>
            </a:r>
            <a:r>
              <a:rPr lang="en-US" sz="1200" dirty="0"/>
              <a:t>, </a:t>
            </a:r>
            <a:r>
              <a:rPr lang="en-US" sz="1200" dirty="0" err="1"/>
              <a:t>kvalitu</a:t>
            </a:r>
            <a:r>
              <a:rPr lang="en-US" sz="1200" dirty="0"/>
              <a:t> a </a:t>
            </a:r>
            <a:r>
              <a:rPr lang="en-US" sz="1200" dirty="0" err="1"/>
              <a:t>bezpečnost</a:t>
            </a:r>
            <a:r>
              <a:rPr lang="en-US" sz="1200" dirty="0"/>
              <a:t> </a:t>
            </a:r>
            <a:r>
              <a:rPr lang="en-US" sz="1200" dirty="0" err="1"/>
              <a:t>dodávek</a:t>
            </a:r>
            <a:r>
              <a:rPr lang="en-US" sz="1200" dirty="0"/>
              <a:t> </a:t>
            </a:r>
            <a:r>
              <a:rPr lang="en-US" sz="1200" dirty="0" err="1"/>
              <a:t>elektrické</a:t>
            </a:r>
            <a:r>
              <a:rPr lang="en-US" sz="1200" dirty="0"/>
              <a:t> </a:t>
            </a:r>
            <a:r>
              <a:rPr lang="en-US" sz="1200" dirty="0" err="1"/>
              <a:t>energie</a:t>
            </a:r>
            <a:endParaRPr lang="en-US" sz="1200" dirty="0"/>
          </a:p>
          <a:p>
            <a:r>
              <a:rPr lang="en-US" sz="1200" b="1" dirty="0"/>
              <a:t>C</a:t>
            </a:r>
            <a:r>
              <a:rPr lang="cs-CZ" sz="1200" b="1" dirty="0" err="1"/>
              <a:t>íl</a:t>
            </a:r>
            <a:r>
              <a:rPr lang="en-US" sz="1200" b="1"/>
              <a:t>: </a:t>
            </a:r>
            <a:r>
              <a:rPr lang="en-US" sz="1200"/>
              <a:t>Měření P, Q , U, I, a kvality energie na předacích místech LDS</a:t>
            </a:r>
            <a:endParaRPr lang="cs-CZ" sz="1200"/>
          </a:p>
          <a:p>
            <a:r>
              <a:rPr lang="cs-CZ" sz="1200" b="1"/>
              <a:t>Parametr</a:t>
            </a:r>
            <a:r>
              <a:rPr lang="en-US" sz="1200" b="1" dirty="0"/>
              <a:t>: </a:t>
            </a:r>
          </a:p>
          <a:p>
            <a:pPr lvl="1"/>
            <a:r>
              <a:rPr lang="en-US" sz="1200"/>
              <a:t>% pokrytí předacích míst LDS vůči nadřazené soustavě měřením P,</a:t>
            </a:r>
            <a:r>
              <a:rPr lang="cs-CZ" sz="1200"/>
              <a:t> </a:t>
            </a:r>
            <a:r>
              <a:rPr lang="en-US" sz="1200"/>
              <a:t>Q, U, I a měřením kvality dodávky vstupující a vystupující z LDS</a:t>
            </a:r>
            <a:endParaRPr lang="en-US" sz="1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" name="Obrázek 4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9B10C297-E04C-0D5B-65B3-FBBDB67A96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r="7219"/>
          <a:stretch/>
        </p:blipFill>
        <p:spPr>
          <a:xfrm>
            <a:off x="2652000" y="2087240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4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cs-CZ" sz="2800"/>
              <a:t>Oblast: Zajištění vyšší dostupnosti informací zákazníkům</a:t>
            </a:r>
            <a:endParaRPr lang="cs-CZ" sz="2800" dirty="0"/>
          </a:p>
        </p:txBody>
      </p:sp>
      <p:pic>
        <p:nvPicPr>
          <p:cNvPr id="6" name="Obrázek 5" descr="Obsah obrázku text, snímek obrazovky, řada/pruh, diagram&#10;&#10;Popis byl vytvořen automaticky">
            <a:extLst>
              <a:ext uri="{FF2B5EF4-FFF2-40B4-BE49-F238E27FC236}">
                <a16:creationId xmlns:a16="http://schemas.microsoft.com/office/drawing/2014/main" id="{BBDE5A09-A109-B503-EB57-7E2484FA98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t="18241" r="7409"/>
          <a:stretch/>
        </p:blipFill>
        <p:spPr>
          <a:xfrm>
            <a:off x="2133372" y="1327521"/>
            <a:ext cx="4877257" cy="2160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7695F42-B1AC-88E8-029B-941130FCC634}"/>
              </a:ext>
            </a:extLst>
          </p:cNvPr>
          <p:cNvSpPr txBox="1"/>
          <p:nvPr/>
        </p:nvSpPr>
        <p:spPr>
          <a:xfrm>
            <a:off x="2133370" y="3592297"/>
            <a:ext cx="487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solidFill>
                  <a:schemeClr val="bg1"/>
                </a:solidFill>
              </a:rPr>
              <a:t>Jedná se o průměrnou hodnotu všech níže reportovaných KPIs v oblasti </a:t>
            </a:r>
            <a:r>
              <a:rPr lang="cs-CZ" sz="900" i="1">
                <a:solidFill>
                  <a:schemeClr val="bg1"/>
                </a:solidFill>
              </a:rPr>
              <a:t>Zajištění vyšší dostupnosti informací zákazníkům </a:t>
            </a:r>
            <a:r>
              <a:rPr lang="cs-CZ" sz="900">
                <a:solidFill>
                  <a:schemeClr val="bg1"/>
                </a:solidFill>
              </a:rPr>
              <a:t>v jednotlivých sledovaných letech</a:t>
            </a:r>
          </a:p>
        </p:txBody>
      </p:sp>
    </p:spTree>
    <p:extLst>
      <p:ext uri="{BB962C8B-B14F-4D97-AF65-F5344CB8AC3E}">
        <p14:creationId xmlns:p14="http://schemas.microsoft.com/office/powerpoint/2010/main" val="160198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4EC98-B2E5-486C-B280-7F990D44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en-US" sz="2800" dirty="0"/>
              <a:t>KPI 7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EE467E-3E5F-4151-8639-B4D408A5F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Oblast: </a:t>
            </a:r>
            <a:r>
              <a:rPr lang="en-US" sz="1200" dirty="0" err="1"/>
              <a:t>Zajistit</a:t>
            </a:r>
            <a:r>
              <a:rPr lang="en-US" sz="1200" dirty="0"/>
              <a:t> </a:t>
            </a:r>
            <a:r>
              <a:rPr lang="en-US" sz="1200" dirty="0" err="1"/>
              <a:t>vyšší</a:t>
            </a:r>
            <a:r>
              <a:rPr lang="en-US" sz="1200" dirty="0"/>
              <a:t> </a:t>
            </a:r>
            <a:r>
              <a:rPr lang="en-US" sz="1200" dirty="0" err="1"/>
              <a:t>dostupnost</a:t>
            </a:r>
            <a:r>
              <a:rPr lang="en-US" sz="1200" dirty="0"/>
              <a:t> </a:t>
            </a:r>
            <a:r>
              <a:rPr lang="en-US" sz="1200" dirty="0" err="1"/>
              <a:t>informací</a:t>
            </a:r>
            <a:r>
              <a:rPr lang="en-US" sz="1200" dirty="0"/>
              <a:t> </a:t>
            </a:r>
            <a:r>
              <a:rPr lang="en-US" sz="1200" dirty="0" err="1"/>
              <a:t>zákazníkům</a:t>
            </a:r>
            <a:r>
              <a:rPr lang="en-US" sz="1200" dirty="0"/>
              <a:t> </a:t>
            </a:r>
          </a:p>
          <a:p>
            <a:r>
              <a:rPr lang="en-US" sz="1200" b="1" dirty="0"/>
              <a:t>C</a:t>
            </a:r>
            <a:r>
              <a:rPr lang="cs-CZ" sz="1200" b="1" dirty="0" err="1"/>
              <a:t>íl</a:t>
            </a:r>
            <a:r>
              <a:rPr lang="en-US" sz="1200" b="1" dirty="0"/>
              <a:t>: </a:t>
            </a:r>
            <a:r>
              <a:rPr lang="en-US" sz="1200" dirty="0" err="1"/>
              <a:t>Dodržení</a:t>
            </a:r>
            <a:r>
              <a:rPr lang="en-US" sz="1200" dirty="0"/>
              <a:t> </a:t>
            </a:r>
            <a:r>
              <a:rPr lang="en-US" sz="1200" dirty="0" err="1"/>
              <a:t>harmonogramu</a:t>
            </a:r>
            <a:r>
              <a:rPr lang="en-US" sz="1200" dirty="0"/>
              <a:t> </a:t>
            </a:r>
            <a:r>
              <a:rPr lang="en-US" sz="1200" dirty="0" err="1"/>
              <a:t>implementace</a:t>
            </a:r>
            <a:r>
              <a:rPr lang="en-US" sz="1200" dirty="0"/>
              <a:t> </a:t>
            </a:r>
            <a:r>
              <a:rPr lang="en-US" sz="1200" dirty="0" err="1"/>
              <a:t>inteligentních</a:t>
            </a:r>
            <a:r>
              <a:rPr lang="en-US" sz="1200" dirty="0"/>
              <a:t> </a:t>
            </a:r>
            <a:r>
              <a:rPr lang="en-US" sz="1200" dirty="0" err="1"/>
              <a:t>měřicích</a:t>
            </a:r>
            <a:r>
              <a:rPr lang="en-US" sz="1200" dirty="0"/>
              <a:t> </a:t>
            </a:r>
            <a:r>
              <a:rPr lang="en-US" sz="1200" dirty="0" err="1"/>
              <a:t>systémů</a:t>
            </a:r>
            <a:r>
              <a:rPr lang="en-US" sz="1200" dirty="0"/>
              <a:t> </a:t>
            </a:r>
          </a:p>
          <a:p>
            <a:r>
              <a:rPr lang="cs-CZ" sz="1200" b="1" dirty="0"/>
              <a:t>Parametr</a:t>
            </a:r>
            <a:r>
              <a:rPr lang="en-US" sz="1200" b="1" dirty="0"/>
              <a:t>: </a:t>
            </a:r>
          </a:p>
          <a:p>
            <a:pPr lvl="1"/>
            <a:r>
              <a:rPr lang="en-US" sz="1200"/>
              <a:t>% instalovaných chytrých elektroměrů ku celkovému počtu elektroměrů v LDS</a:t>
            </a:r>
            <a:endParaRPr lang="en-US" sz="1200" dirty="0"/>
          </a:p>
        </p:txBody>
      </p:sp>
      <p:pic>
        <p:nvPicPr>
          <p:cNvPr id="4" name="Obrázek 3" descr="Obsah obrázku text, řada/pruh, snímek obrazovky, diagram&#10;&#10;Popis byl vytvořen automaticky">
            <a:extLst>
              <a:ext uri="{FF2B5EF4-FFF2-40B4-BE49-F238E27FC236}">
                <a16:creationId xmlns:a16="http://schemas.microsoft.com/office/drawing/2014/main" id="{DD260055-697F-EDCD-D438-BF1FD082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6"/>
          <a:stretch/>
        </p:blipFill>
        <p:spPr>
          <a:xfrm>
            <a:off x="2652000" y="2087240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07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4EC98-B2E5-486C-B280-7F990D44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en-US" sz="2800"/>
              <a:t>KPI </a:t>
            </a:r>
            <a:r>
              <a:rPr lang="cs-CZ" sz="2800"/>
              <a:t>8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EE467E-3E5F-4151-8639-B4D408A5F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144000">
            <a:normAutofit/>
          </a:bodyPr>
          <a:lstStyle/>
          <a:p>
            <a:r>
              <a:rPr lang="en-US" sz="1200" b="1" dirty="0"/>
              <a:t>Oblast: </a:t>
            </a:r>
            <a:r>
              <a:rPr lang="en-US" sz="1200" dirty="0" err="1"/>
              <a:t>Zajistit</a:t>
            </a:r>
            <a:r>
              <a:rPr lang="en-US" sz="1200" dirty="0"/>
              <a:t> </a:t>
            </a:r>
            <a:r>
              <a:rPr lang="en-US" sz="1200" dirty="0" err="1"/>
              <a:t>vyšší</a:t>
            </a:r>
            <a:r>
              <a:rPr lang="en-US" sz="1200" dirty="0"/>
              <a:t> </a:t>
            </a:r>
            <a:r>
              <a:rPr lang="en-US" sz="1200" dirty="0" err="1"/>
              <a:t>dostupnost</a:t>
            </a:r>
            <a:r>
              <a:rPr lang="en-US" sz="1200" dirty="0"/>
              <a:t> </a:t>
            </a:r>
            <a:r>
              <a:rPr lang="en-US" sz="1200" dirty="0" err="1"/>
              <a:t>informací</a:t>
            </a:r>
            <a:r>
              <a:rPr lang="en-US" sz="1200" dirty="0"/>
              <a:t> </a:t>
            </a:r>
            <a:r>
              <a:rPr lang="en-US" sz="1200" dirty="0" err="1"/>
              <a:t>zákazníkům</a:t>
            </a:r>
            <a:r>
              <a:rPr lang="en-US" sz="1200" dirty="0"/>
              <a:t> </a:t>
            </a:r>
          </a:p>
          <a:p>
            <a:r>
              <a:rPr lang="en-US" sz="1200" b="1" dirty="0"/>
              <a:t>C</a:t>
            </a:r>
            <a:r>
              <a:rPr lang="cs-CZ" sz="1200" b="1" dirty="0" err="1"/>
              <a:t>íl</a:t>
            </a:r>
            <a:r>
              <a:rPr lang="en-US" sz="1200" b="1" dirty="0"/>
              <a:t>: </a:t>
            </a:r>
            <a:r>
              <a:rPr lang="en-US" sz="1200" dirty="0" err="1"/>
              <a:t>Procento</a:t>
            </a:r>
            <a:r>
              <a:rPr lang="en-US" sz="1200" dirty="0"/>
              <a:t> </a:t>
            </a:r>
            <a:r>
              <a:rPr lang="en-US" sz="1200" dirty="0" err="1"/>
              <a:t>zákazníků</a:t>
            </a:r>
            <a:r>
              <a:rPr lang="en-US" sz="1200" dirty="0"/>
              <a:t> </a:t>
            </a:r>
            <a:r>
              <a:rPr lang="en-US" sz="1200" dirty="0" err="1"/>
              <a:t>obsluhovaných</a:t>
            </a:r>
            <a:r>
              <a:rPr lang="en-US" sz="1200" dirty="0"/>
              <a:t> </a:t>
            </a:r>
            <a:r>
              <a:rPr lang="en-US" sz="1200" dirty="0" err="1"/>
              <a:t>prostřednictvím</a:t>
            </a:r>
            <a:r>
              <a:rPr lang="en-US" sz="1200" dirty="0"/>
              <a:t> </a:t>
            </a:r>
            <a:r>
              <a:rPr lang="en-US" sz="1200" dirty="0" err="1"/>
              <a:t>elektronické</a:t>
            </a:r>
            <a:r>
              <a:rPr lang="en-US" sz="1200" dirty="0"/>
              <a:t> </a:t>
            </a:r>
            <a:r>
              <a:rPr lang="en-US" sz="1200" dirty="0" err="1"/>
              <a:t>komunikace</a:t>
            </a:r>
            <a:endParaRPr lang="en-US" sz="1200" dirty="0"/>
          </a:p>
          <a:p>
            <a:r>
              <a:rPr lang="cs-CZ" sz="1200" b="1" dirty="0"/>
              <a:t>Parametr</a:t>
            </a:r>
            <a:r>
              <a:rPr lang="en-US" sz="1200" b="1" dirty="0"/>
              <a:t>: </a:t>
            </a:r>
          </a:p>
          <a:p>
            <a:pPr lvl="1"/>
            <a:r>
              <a:rPr lang="en-US" sz="1200" dirty="0"/>
              <a:t>% </a:t>
            </a:r>
            <a:r>
              <a:rPr lang="en-US" sz="1200" err="1"/>
              <a:t>podíl</a:t>
            </a:r>
            <a:r>
              <a:rPr lang="en-US" sz="1200"/>
              <a:t> </a:t>
            </a:r>
            <a:r>
              <a:rPr lang="cs-CZ" sz="1200"/>
              <a:t>přijatých žádostí</a:t>
            </a:r>
            <a:r>
              <a:rPr lang="en-US" sz="1200"/>
              <a:t> </a:t>
            </a:r>
            <a:r>
              <a:rPr lang="en-US" sz="1200" dirty="0" err="1"/>
              <a:t>na</a:t>
            </a:r>
            <a:r>
              <a:rPr lang="en-US" sz="1200" dirty="0"/>
              <a:t> NN online - </a:t>
            </a:r>
            <a:r>
              <a:rPr lang="en-US" sz="1200" dirty="0" err="1"/>
              <a:t>všechny</a:t>
            </a:r>
            <a:r>
              <a:rPr lang="en-US" sz="1200" dirty="0"/>
              <a:t> </a:t>
            </a:r>
            <a:r>
              <a:rPr lang="en-US" sz="1200" dirty="0" err="1"/>
              <a:t>typy</a:t>
            </a:r>
            <a:r>
              <a:rPr lang="en-US" sz="1200" dirty="0"/>
              <a:t> (</a:t>
            </a:r>
            <a:r>
              <a:rPr lang="en-US" sz="1200" dirty="0" err="1"/>
              <a:t>odběr</a:t>
            </a:r>
            <a:r>
              <a:rPr lang="en-US" sz="1200" dirty="0"/>
              <a:t>, </a:t>
            </a:r>
            <a:r>
              <a:rPr lang="en-US" sz="1200" dirty="0" err="1"/>
              <a:t>zdroj</a:t>
            </a:r>
            <a:r>
              <a:rPr lang="en-US" sz="1200"/>
              <a:t>, ...)</a:t>
            </a:r>
            <a:r>
              <a:rPr lang="cs-CZ" sz="1200"/>
              <a:t> bez přepisů</a:t>
            </a:r>
            <a:endParaRPr lang="en-US" sz="1200" dirty="0"/>
          </a:p>
        </p:txBody>
      </p:sp>
      <p:pic>
        <p:nvPicPr>
          <p:cNvPr id="4" name="Obrázek 3" descr="Obsah obrázku text, řada/pruh, snímek obrazovky, Písmo&#10;&#10;Popis byl vytvořen automaticky">
            <a:extLst>
              <a:ext uri="{FF2B5EF4-FFF2-40B4-BE49-F238E27FC236}">
                <a16:creationId xmlns:a16="http://schemas.microsoft.com/office/drawing/2014/main" id="{2875EDED-9D5E-0E97-320F-F6C96D2F3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/>
        </p:blipFill>
        <p:spPr>
          <a:xfrm>
            <a:off x="2652000" y="2087240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91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4EC98-B2E5-486C-B280-7F990D44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en-US" sz="2800"/>
              <a:t>KPI </a:t>
            </a:r>
            <a:r>
              <a:rPr lang="cs-CZ" sz="2800"/>
              <a:t>9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EE467E-3E5F-4151-8639-B4D408A5F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Oblast: </a:t>
            </a:r>
            <a:r>
              <a:rPr lang="en-US" sz="1200" dirty="0" err="1"/>
              <a:t>Zajistit</a:t>
            </a:r>
            <a:r>
              <a:rPr lang="en-US" sz="1200" dirty="0"/>
              <a:t> </a:t>
            </a:r>
            <a:r>
              <a:rPr lang="en-US" sz="1200" dirty="0" err="1"/>
              <a:t>vyšší</a:t>
            </a:r>
            <a:r>
              <a:rPr lang="en-US" sz="1200" dirty="0"/>
              <a:t> </a:t>
            </a:r>
            <a:r>
              <a:rPr lang="en-US" sz="1200" dirty="0" err="1"/>
              <a:t>dostupnost</a:t>
            </a:r>
            <a:r>
              <a:rPr lang="en-US" sz="1200" dirty="0"/>
              <a:t> </a:t>
            </a:r>
            <a:r>
              <a:rPr lang="en-US" sz="1200" dirty="0" err="1"/>
              <a:t>informací</a:t>
            </a:r>
            <a:r>
              <a:rPr lang="en-US" sz="1200" dirty="0"/>
              <a:t> </a:t>
            </a:r>
            <a:r>
              <a:rPr lang="en-US" sz="1200" dirty="0" err="1"/>
              <a:t>zákazníkům</a:t>
            </a:r>
            <a:r>
              <a:rPr lang="en-US" sz="1200" dirty="0"/>
              <a:t> </a:t>
            </a:r>
          </a:p>
          <a:p>
            <a:r>
              <a:rPr lang="en-US" sz="1200" b="1" dirty="0"/>
              <a:t>C</a:t>
            </a:r>
            <a:r>
              <a:rPr lang="cs-CZ" sz="1200" b="1" dirty="0" err="1"/>
              <a:t>íl</a:t>
            </a:r>
            <a:r>
              <a:rPr lang="en-US" sz="1200" b="1" dirty="0"/>
              <a:t>: </a:t>
            </a:r>
            <a:r>
              <a:rPr lang="en-US" sz="1200" dirty="0" err="1"/>
              <a:t>Procento</a:t>
            </a:r>
            <a:r>
              <a:rPr lang="en-US" sz="1200" dirty="0"/>
              <a:t> </a:t>
            </a:r>
            <a:r>
              <a:rPr lang="en-US" sz="1200" dirty="0" err="1"/>
              <a:t>zákazníků</a:t>
            </a:r>
            <a:r>
              <a:rPr lang="en-US" sz="1200" dirty="0"/>
              <a:t> </a:t>
            </a:r>
            <a:r>
              <a:rPr lang="en-US" sz="1200" dirty="0" err="1"/>
              <a:t>obsluhovaných</a:t>
            </a:r>
            <a:r>
              <a:rPr lang="en-US" sz="1200" dirty="0"/>
              <a:t> </a:t>
            </a:r>
            <a:r>
              <a:rPr lang="en-US" sz="1200" dirty="0" err="1"/>
              <a:t>prostřednictvím</a:t>
            </a:r>
            <a:r>
              <a:rPr lang="en-US" sz="1200" dirty="0"/>
              <a:t> </a:t>
            </a:r>
            <a:r>
              <a:rPr lang="en-US" sz="1200" dirty="0" err="1"/>
              <a:t>elektronické</a:t>
            </a:r>
            <a:r>
              <a:rPr lang="en-US" sz="1200" dirty="0"/>
              <a:t> </a:t>
            </a:r>
            <a:r>
              <a:rPr lang="en-US" sz="1200" dirty="0" err="1"/>
              <a:t>komunikace</a:t>
            </a:r>
            <a:endParaRPr lang="en-US" sz="1200" dirty="0"/>
          </a:p>
          <a:p>
            <a:r>
              <a:rPr lang="cs-CZ" sz="1200" b="1" dirty="0"/>
              <a:t>Parametr</a:t>
            </a:r>
            <a:r>
              <a:rPr lang="en-US" sz="1200" b="1" dirty="0"/>
              <a:t>: </a:t>
            </a:r>
          </a:p>
          <a:p>
            <a:pPr lvl="1"/>
            <a:r>
              <a:rPr lang="en-US" sz="1200" dirty="0"/>
              <a:t>% </a:t>
            </a:r>
            <a:r>
              <a:rPr lang="en-US" sz="1200" dirty="0" err="1"/>
              <a:t>podíl</a:t>
            </a:r>
            <a:r>
              <a:rPr lang="en-US" sz="1200" dirty="0"/>
              <a:t> </a:t>
            </a:r>
            <a:r>
              <a:rPr lang="en-US" sz="1200" dirty="0" err="1"/>
              <a:t>uzavřených</a:t>
            </a:r>
            <a:r>
              <a:rPr lang="en-US" sz="1200" dirty="0"/>
              <a:t> </a:t>
            </a:r>
            <a:r>
              <a:rPr lang="en-US" sz="1200" dirty="0" err="1"/>
              <a:t>smluv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NN online - </a:t>
            </a:r>
            <a:r>
              <a:rPr lang="en-US" sz="1200" dirty="0" err="1"/>
              <a:t>všechny</a:t>
            </a:r>
            <a:r>
              <a:rPr lang="en-US" sz="1200" dirty="0"/>
              <a:t> </a:t>
            </a:r>
            <a:r>
              <a:rPr lang="en-US" sz="1200" dirty="0" err="1"/>
              <a:t>typy</a:t>
            </a:r>
            <a:r>
              <a:rPr lang="en-US" sz="1200" dirty="0"/>
              <a:t> (</a:t>
            </a:r>
            <a:r>
              <a:rPr lang="en-US" sz="1200" dirty="0" err="1"/>
              <a:t>odběr</a:t>
            </a:r>
            <a:r>
              <a:rPr lang="en-US" sz="1200" dirty="0"/>
              <a:t>, </a:t>
            </a:r>
            <a:r>
              <a:rPr lang="en-US" sz="1200" dirty="0" err="1"/>
              <a:t>zdroj</a:t>
            </a:r>
            <a:r>
              <a:rPr lang="en-US" sz="1200"/>
              <a:t>, ...)</a:t>
            </a:r>
            <a:endParaRPr lang="en-US" sz="1200" dirty="0"/>
          </a:p>
        </p:txBody>
      </p:sp>
      <p:pic>
        <p:nvPicPr>
          <p:cNvPr id="5" name="Obrázek 4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89921238-FC02-C2BD-95F3-37588F3CC1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724"/>
          <a:stretch/>
        </p:blipFill>
        <p:spPr>
          <a:xfrm>
            <a:off x="2652000" y="2087240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79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4EC98-B2E5-486C-B280-7F990D44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en-US" sz="2800"/>
              <a:t>KPI </a:t>
            </a:r>
            <a:r>
              <a:rPr lang="cs-CZ" sz="2800"/>
              <a:t>10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EE467E-3E5F-4151-8639-B4D408A5F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Oblast: </a:t>
            </a:r>
            <a:r>
              <a:rPr lang="en-US" sz="1200" dirty="0" err="1"/>
              <a:t>Zajistit</a:t>
            </a:r>
            <a:r>
              <a:rPr lang="en-US" sz="1200" dirty="0"/>
              <a:t> </a:t>
            </a:r>
            <a:r>
              <a:rPr lang="en-US" sz="1200" dirty="0" err="1"/>
              <a:t>vyšší</a:t>
            </a:r>
            <a:r>
              <a:rPr lang="en-US" sz="1200" dirty="0"/>
              <a:t> </a:t>
            </a:r>
            <a:r>
              <a:rPr lang="en-US" sz="1200" dirty="0" err="1"/>
              <a:t>dostupnost</a:t>
            </a:r>
            <a:r>
              <a:rPr lang="en-US" sz="1200" dirty="0"/>
              <a:t> </a:t>
            </a:r>
            <a:r>
              <a:rPr lang="en-US" sz="1200" dirty="0" err="1"/>
              <a:t>informací</a:t>
            </a:r>
            <a:r>
              <a:rPr lang="en-US" sz="1200" dirty="0"/>
              <a:t> </a:t>
            </a:r>
            <a:r>
              <a:rPr lang="en-US" sz="1200" dirty="0" err="1"/>
              <a:t>zákazníkům</a:t>
            </a:r>
            <a:r>
              <a:rPr lang="en-US" sz="1200" dirty="0"/>
              <a:t> </a:t>
            </a:r>
          </a:p>
          <a:p>
            <a:r>
              <a:rPr lang="en-US" sz="1200" b="1" dirty="0"/>
              <a:t>C</a:t>
            </a:r>
            <a:r>
              <a:rPr lang="cs-CZ" sz="1200" b="1" dirty="0" err="1"/>
              <a:t>íl</a:t>
            </a:r>
            <a:r>
              <a:rPr lang="en-US" sz="1200" b="1" dirty="0"/>
              <a:t>: </a:t>
            </a:r>
            <a:r>
              <a:rPr lang="en-US" sz="1200" dirty="0" err="1"/>
              <a:t>Procento</a:t>
            </a:r>
            <a:r>
              <a:rPr lang="en-US" sz="1200" dirty="0"/>
              <a:t> </a:t>
            </a:r>
            <a:r>
              <a:rPr lang="en-US" sz="1200" dirty="0" err="1"/>
              <a:t>zákazníků</a:t>
            </a:r>
            <a:r>
              <a:rPr lang="en-US" sz="1200" dirty="0"/>
              <a:t> </a:t>
            </a:r>
            <a:r>
              <a:rPr lang="en-US" sz="1200" dirty="0" err="1"/>
              <a:t>obsluhovaných</a:t>
            </a:r>
            <a:r>
              <a:rPr lang="en-US" sz="1200" dirty="0"/>
              <a:t> </a:t>
            </a:r>
            <a:r>
              <a:rPr lang="en-US" sz="1200" dirty="0" err="1"/>
              <a:t>prostřednictvím</a:t>
            </a:r>
            <a:r>
              <a:rPr lang="en-US" sz="1200" dirty="0"/>
              <a:t> </a:t>
            </a:r>
            <a:r>
              <a:rPr lang="en-US" sz="1200" dirty="0" err="1"/>
              <a:t>elektronické</a:t>
            </a:r>
            <a:r>
              <a:rPr lang="en-US" sz="1200" dirty="0"/>
              <a:t> </a:t>
            </a:r>
            <a:r>
              <a:rPr lang="en-US" sz="1200" dirty="0" err="1"/>
              <a:t>komunikace</a:t>
            </a:r>
            <a:endParaRPr lang="en-US" sz="1200" dirty="0"/>
          </a:p>
          <a:p>
            <a:r>
              <a:rPr lang="cs-CZ" sz="1200" b="1" dirty="0"/>
              <a:t>Parametr</a:t>
            </a:r>
            <a:r>
              <a:rPr lang="en-US" sz="1200" b="1" dirty="0"/>
              <a:t>: </a:t>
            </a:r>
          </a:p>
          <a:p>
            <a:pPr lvl="1"/>
            <a:r>
              <a:rPr lang="en-US" sz="1200" dirty="0"/>
              <a:t>% </a:t>
            </a:r>
            <a:r>
              <a:rPr lang="en-US" sz="1200" dirty="0" err="1"/>
              <a:t>podíl</a:t>
            </a:r>
            <a:r>
              <a:rPr lang="en-US" sz="1200" dirty="0"/>
              <a:t> OM </a:t>
            </a:r>
            <a:r>
              <a:rPr lang="en-US" sz="1200" dirty="0" err="1"/>
              <a:t>přihlášených</a:t>
            </a:r>
            <a:r>
              <a:rPr lang="en-US" sz="1200" dirty="0"/>
              <a:t> k </a:t>
            </a:r>
            <a:r>
              <a:rPr lang="en-US" sz="1200" dirty="0" err="1"/>
              <a:t>službě</a:t>
            </a:r>
            <a:r>
              <a:rPr lang="en-US" sz="1200" dirty="0"/>
              <a:t> </a:t>
            </a:r>
            <a:r>
              <a:rPr lang="en-US" sz="1200" dirty="0" err="1"/>
              <a:t>oznamování</a:t>
            </a:r>
            <a:r>
              <a:rPr lang="en-US" sz="1200" dirty="0"/>
              <a:t> </a:t>
            </a:r>
            <a:r>
              <a:rPr lang="en-US" sz="1200" dirty="0" err="1"/>
              <a:t>bezproudí</a:t>
            </a:r>
            <a:r>
              <a:rPr lang="en-US" sz="1200" dirty="0"/>
              <a:t>  (</a:t>
            </a:r>
            <a:r>
              <a:rPr lang="en-US" sz="1200" dirty="0" err="1"/>
              <a:t>oddavky</a:t>
            </a:r>
            <a:r>
              <a:rPr lang="en-US" sz="1200" dirty="0"/>
              <a:t>, </a:t>
            </a:r>
            <a:r>
              <a:rPr lang="en-US" sz="1200" err="1"/>
              <a:t>poruchy</a:t>
            </a:r>
            <a:r>
              <a:rPr lang="en-US" sz="1200"/>
              <a:t>)</a:t>
            </a:r>
            <a:endParaRPr lang="en-US" sz="1200" dirty="0"/>
          </a:p>
        </p:txBody>
      </p:sp>
      <p:pic>
        <p:nvPicPr>
          <p:cNvPr id="4" name="Obrázek 3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917C1DED-00A9-6B63-384C-BEDC412D7C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r="4890"/>
          <a:stretch/>
        </p:blipFill>
        <p:spPr>
          <a:xfrm>
            <a:off x="2652000" y="2087240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35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4EC98-B2E5-486C-B280-7F990D44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en-US" sz="2800"/>
              <a:t>KPI 1</a:t>
            </a:r>
            <a:r>
              <a:rPr lang="cs-CZ" sz="2800"/>
              <a:t>1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EE467E-3E5F-4151-8639-B4D408A5F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Oblast: </a:t>
            </a:r>
            <a:r>
              <a:rPr lang="en-US" sz="1200" dirty="0" err="1"/>
              <a:t>Zajistit</a:t>
            </a:r>
            <a:r>
              <a:rPr lang="en-US" sz="1200" dirty="0"/>
              <a:t> </a:t>
            </a:r>
            <a:r>
              <a:rPr lang="en-US" sz="1200" dirty="0" err="1"/>
              <a:t>vyšší</a:t>
            </a:r>
            <a:r>
              <a:rPr lang="en-US" sz="1200" dirty="0"/>
              <a:t> </a:t>
            </a:r>
            <a:r>
              <a:rPr lang="en-US" sz="1200" dirty="0" err="1"/>
              <a:t>dostupnost</a:t>
            </a:r>
            <a:r>
              <a:rPr lang="en-US" sz="1200" dirty="0"/>
              <a:t> </a:t>
            </a:r>
            <a:r>
              <a:rPr lang="en-US" sz="1200" dirty="0" err="1"/>
              <a:t>informací</a:t>
            </a:r>
            <a:r>
              <a:rPr lang="en-US" sz="1200" dirty="0"/>
              <a:t> </a:t>
            </a:r>
            <a:r>
              <a:rPr lang="en-US" sz="1200" dirty="0" err="1"/>
              <a:t>zákazníkům</a:t>
            </a:r>
            <a:r>
              <a:rPr lang="en-US" sz="1200" dirty="0"/>
              <a:t> </a:t>
            </a:r>
          </a:p>
          <a:p>
            <a:r>
              <a:rPr lang="en-US" sz="1200" b="1" dirty="0"/>
              <a:t>C</a:t>
            </a:r>
            <a:r>
              <a:rPr lang="cs-CZ" sz="1200" b="1" dirty="0" err="1"/>
              <a:t>íl</a:t>
            </a:r>
            <a:r>
              <a:rPr lang="en-US" sz="1200" b="1" dirty="0"/>
              <a:t>: </a:t>
            </a:r>
            <a:r>
              <a:rPr lang="en-US" sz="1200" dirty="0" err="1"/>
              <a:t>Procento</a:t>
            </a:r>
            <a:r>
              <a:rPr lang="en-US" sz="1200" dirty="0"/>
              <a:t> </a:t>
            </a:r>
            <a:r>
              <a:rPr lang="en-US" sz="1200" dirty="0" err="1"/>
              <a:t>zákazníků</a:t>
            </a:r>
            <a:r>
              <a:rPr lang="en-US" sz="1200" dirty="0"/>
              <a:t> </a:t>
            </a:r>
            <a:r>
              <a:rPr lang="en-US" sz="1200" dirty="0" err="1"/>
              <a:t>obsluhovaných</a:t>
            </a:r>
            <a:r>
              <a:rPr lang="en-US" sz="1200" dirty="0"/>
              <a:t> </a:t>
            </a:r>
            <a:r>
              <a:rPr lang="en-US" sz="1200" dirty="0" err="1"/>
              <a:t>prostřednictvím</a:t>
            </a:r>
            <a:r>
              <a:rPr lang="en-US" sz="1200" dirty="0"/>
              <a:t> </a:t>
            </a:r>
            <a:r>
              <a:rPr lang="en-US" sz="1200" dirty="0" err="1"/>
              <a:t>elektronické</a:t>
            </a:r>
            <a:r>
              <a:rPr lang="en-US" sz="1200" dirty="0"/>
              <a:t> </a:t>
            </a:r>
            <a:r>
              <a:rPr lang="en-US" sz="1200" dirty="0" err="1"/>
              <a:t>komunikace</a:t>
            </a:r>
            <a:endParaRPr lang="en-US" sz="1200" dirty="0"/>
          </a:p>
          <a:p>
            <a:r>
              <a:rPr lang="cs-CZ" sz="1200" b="1" dirty="0"/>
              <a:t>Parametr</a:t>
            </a:r>
            <a:r>
              <a:rPr lang="en-US" sz="1200" b="1" dirty="0"/>
              <a:t>: </a:t>
            </a:r>
          </a:p>
          <a:p>
            <a:pPr lvl="1"/>
            <a:r>
              <a:rPr lang="en-US" sz="1200" dirty="0"/>
              <a:t>% </a:t>
            </a:r>
            <a:r>
              <a:rPr lang="en-US" sz="1200" dirty="0" err="1"/>
              <a:t>podíl</a:t>
            </a:r>
            <a:r>
              <a:rPr lang="en-US" sz="1200" dirty="0"/>
              <a:t> </a:t>
            </a:r>
            <a:r>
              <a:rPr lang="en-US" sz="1200" dirty="0" err="1"/>
              <a:t>vyjádření</a:t>
            </a:r>
            <a:r>
              <a:rPr lang="en-US" sz="1200" dirty="0"/>
              <a:t> k </a:t>
            </a:r>
            <a:r>
              <a:rPr lang="en-US" sz="1200" err="1"/>
              <a:t>existenci</a:t>
            </a:r>
            <a:r>
              <a:rPr lang="en-US" sz="1200"/>
              <a:t> sítí</a:t>
            </a:r>
            <a:endParaRPr lang="en-US" sz="1200" dirty="0"/>
          </a:p>
        </p:txBody>
      </p:sp>
      <p:pic>
        <p:nvPicPr>
          <p:cNvPr id="4" name="Obrázek 3" descr="Obsah obrázku text, snímek obrazovky, řada/pruh, diagram&#10;&#10;Popis byl vytvořen automaticky">
            <a:extLst>
              <a:ext uri="{FF2B5EF4-FFF2-40B4-BE49-F238E27FC236}">
                <a16:creationId xmlns:a16="http://schemas.microsoft.com/office/drawing/2014/main" id="{6F16E110-C69F-4708-5A07-065E51AB12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r="900"/>
          <a:stretch/>
        </p:blipFill>
        <p:spPr>
          <a:xfrm>
            <a:off x="2652000" y="2087240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0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4EC98-B2E5-486C-B280-7F990D44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cs-CZ" sz="2800"/>
              <a:t>Vyhodnocení KPIs LDS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EE467E-3E5F-4151-8639-B4D408A5F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1400" b="1"/>
              <a:t>Celkově je 11 </a:t>
            </a:r>
            <a:r>
              <a:rPr lang="en-US" sz="1400" b="1"/>
              <a:t>KPIs</a:t>
            </a:r>
            <a:r>
              <a:rPr lang="cs-CZ" sz="1400" b="1"/>
              <a:t>, které</a:t>
            </a:r>
            <a:r>
              <a:rPr lang="en-US" sz="1400" b="1"/>
              <a:t> jsou vyhodnoceny v rámci 3 oblastí a to:</a:t>
            </a:r>
            <a:endParaRPr lang="cs-CZ" sz="1400" b="1"/>
          </a:p>
          <a:p>
            <a:pPr lvl="1"/>
            <a:r>
              <a:rPr lang="en-US" sz="1200"/>
              <a:t>Vytvoření podmínek pro vyšší penetraci DECE, akumulace a ele</a:t>
            </a:r>
            <a:r>
              <a:rPr lang="cs-CZ" sz="1200"/>
              <a:t>k</a:t>
            </a:r>
            <a:r>
              <a:rPr lang="en-US" sz="1200"/>
              <a:t>tromobility</a:t>
            </a:r>
            <a:endParaRPr lang="cs-CZ" sz="1200"/>
          </a:p>
          <a:p>
            <a:pPr lvl="1"/>
            <a:r>
              <a:rPr lang="en-US" sz="1200"/>
              <a:t>Zvýšení spolehlivosti, kvality a bezpečnosti dodávek elektrické energie</a:t>
            </a:r>
            <a:endParaRPr lang="cs-CZ" sz="1200"/>
          </a:p>
          <a:p>
            <a:pPr lvl="1"/>
            <a:r>
              <a:rPr lang="en-US" sz="1200"/>
              <a:t>Zajištění vyšší dostupnosti informací zákazníkům</a:t>
            </a:r>
            <a:endParaRPr lang="cs-CZ" sz="1200"/>
          </a:p>
          <a:p>
            <a:pPr lvl="1"/>
            <a:endParaRPr lang="cs-CZ" sz="1200"/>
          </a:p>
          <a:p>
            <a:r>
              <a:rPr lang="cs-CZ" sz="1400" b="1"/>
              <a:t>Popis vstupních dat:</a:t>
            </a:r>
          </a:p>
          <a:p>
            <a:pPr lvl="1"/>
            <a:r>
              <a:rPr lang="cs-CZ" sz="1200">
                <a:solidFill>
                  <a:schemeClr val="bg1"/>
                </a:solidFill>
              </a:rPr>
              <a:t>Celkově bylo zasláno na MPO 174 dotazníků</a:t>
            </a:r>
          </a:p>
          <a:p>
            <a:pPr lvl="1"/>
            <a:r>
              <a:rPr lang="cs-CZ" sz="1200">
                <a:solidFill>
                  <a:schemeClr val="bg1"/>
                </a:solidFill>
              </a:rPr>
              <a:t>Jednotlivé LDS nemusely v rámci dotazníků zodpovědět všechny otázky, proto se může lišit počet odpovědí mezi jednotlivými sledovanými oblastmi i mezi reportovanými lety</a:t>
            </a:r>
          </a:p>
          <a:p>
            <a:pPr lvl="1"/>
            <a:r>
              <a:rPr lang="cs-CZ" sz="1200">
                <a:solidFill>
                  <a:schemeClr val="bg1"/>
                </a:solidFill>
              </a:rPr>
              <a:t>Pokud byla v dotaznících vyplněna jiná hodnota než číselné vyjádření (například: </a:t>
            </a:r>
            <a:r>
              <a:rPr lang="cs-CZ" sz="1200" i="1">
                <a:solidFill>
                  <a:schemeClr val="bg1"/>
                </a:solidFill>
              </a:rPr>
              <a:t>ANO, NE, ?, Nerelevantní, </a:t>
            </a:r>
            <a:r>
              <a:rPr lang="cs-CZ" sz="1200">
                <a:solidFill>
                  <a:schemeClr val="bg1"/>
                </a:solidFill>
              </a:rPr>
              <a:t>apod. byla odpověď vyhodnocena jako chybějící)</a:t>
            </a:r>
          </a:p>
        </p:txBody>
      </p:sp>
    </p:spTree>
    <p:extLst>
      <p:ext uri="{BB962C8B-B14F-4D97-AF65-F5344CB8AC3E}">
        <p14:creationId xmlns:p14="http://schemas.microsoft.com/office/powerpoint/2010/main" val="4010279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861774"/>
          </a:xfrm>
        </p:spPr>
        <p:txBody>
          <a:bodyPr/>
          <a:lstStyle/>
          <a:p>
            <a:r>
              <a:rPr lang="cs-CZ" sz="2800"/>
              <a:t>Oblast 1: Vytvoření podmínek pro vyšší penetraci DECE, akumulace a elektromobility – DNES</a:t>
            </a:r>
            <a:endParaRPr lang="cs-CZ" sz="2800" dirty="0"/>
          </a:p>
        </p:txBody>
      </p:sp>
      <p:pic>
        <p:nvPicPr>
          <p:cNvPr id="6" name="Obrázek 5" descr="Obsah obrázku text, snímek obrazovky, diagram, řada/pruh&#10;&#10;Popis byl vytvořen automaticky">
            <a:extLst>
              <a:ext uri="{FF2B5EF4-FFF2-40B4-BE49-F238E27FC236}">
                <a16:creationId xmlns:a16="http://schemas.microsoft.com/office/drawing/2014/main" id="{98935C62-0605-697D-4565-6297878E6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6" b="2179"/>
          <a:stretch/>
        </p:blipFill>
        <p:spPr>
          <a:xfrm>
            <a:off x="692331" y="1428812"/>
            <a:ext cx="7759338" cy="23993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87A6ED1-8993-88F9-4743-01FE2F1AB848}"/>
              </a:ext>
            </a:extLst>
          </p:cNvPr>
          <p:cNvSpPr txBox="1"/>
          <p:nvPr/>
        </p:nvSpPr>
        <p:spPr>
          <a:xfrm>
            <a:off x="662939" y="3888986"/>
            <a:ext cx="781812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900">
                <a:solidFill>
                  <a:schemeClr val="bg1"/>
                </a:solidFill>
              </a:rPr>
              <a:t>Jedná se o porovnání jednotlivých KPIs LDS (průměr všech odpovědí) a RDS v oblasti </a:t>
            </a:r>
            <a:r>
              <a:rPr lang="cs-CZ" sz="900" i="1">
                <a:solidFill>
                  <a:schemeClr val="bg1"/>
                </a:solidFill>
              </a:rPr>
              <a:t>Vytvoření podmínek pro vyšší penetraci DECE, akumulace a elektromobility </a:t>
            </a:r>
            <a:r>
              <a:rPr lang="cs-CZ" sz="900">
                <a:solidFill>
                  <a:schemeClr val="bg1"/>
                </a:solidFill>
              </a:rPr>
              <a:t>ve sledovaném období DNES </a:t>
            </a:r>
          </a:p>
          <a:p>
            <a:r>
              <a:rPr lang="cs-CZ" sz="800" i="1">
                <a:solidFill>
                  <a:schemeClr val="bg1"/>
                </a:solidFill>
              </a:rPr>
              <a:t>Pozn.: Další období porovnány nebyly z důvodu nízké vypovídající hodnoty výsledku průměru LDS </a:t>
            </a:r>
            <a:endParaRPr lang="cs-CZ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86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861774"/>
          </a:xfrm>
        </p:spPr>
        <p:txBody>
          <a:bodyPr/>
          <a:lstStyle/>
          <a:p>
            <a:r>
              <a:rPr lang="cs-CZ" sz="2800"/>
              <a:t>Oblast 3: Zajištění vyšší dostupnosti informací zákazníkům – DNES</a:t>
            </a:r>
            <a:endParaRPr lang="cs-CZ" sz="2800" dirty="0"/>
          </a:p>
        </p:txBody>
      </p:sp>
      <p:pic>
        <p:nvPicPr>
          <p:cNvPr id="5" name="Obrázek 4" descr="Obsah obrázku text, diagram, Vykreslený graf, řada/pruh&#10;&#10;Popis byl vytvořen automaticky">
            <a:extLst>
              <a:ext uri="{FF2B5EF4-FFF2-40B4-BE49-F238E27FC236}">
                <a16:creationId xmlns:a16="http://schemas.microsoft.com/office/drawing/2014/main" id="{17DD5CCA-A6E5-D15A-A0AF-FB5B9E3F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9" b="7020"/>
          <a:stretch/>
        </p:blipFill>
        <p:spPr>
          <a:xfrm>
            <a:off x="692331" y="1428812"/>
            <a:ext cx="7759338" cy="239937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FFC283C-9CEF-D345-4C44-9D6028DBEBE5}"/>
              </a:ext>
            </a:extLst>
          </p:cNvPr>
          <p:cNvSpPr txBox="1"/>
          <p:nvPr/>
        </p:nvSpPr>
        <p:spPr>
          <a:xfrm>
            <a:off x="662939" y="3888986"/>
            <a:ext cx="7818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900">
                <a:solidFill>
                  <a:schemeClr val="bg1"/>
                </a:solidFill>
              </a:rPr>
              <a:t>Jedná se o porovnání jednotlivých KPIs LDS (průměr všech odpovědí) a RDS v oblasti </a:t>
            </a:r>
            <a:r>
              <a:rPr lang="cs-CZ" sz="900" i="1">
                <a:solidFill>
                  <a:schemeClr val="bg1"/>
                </a:solidFill>
              </a:rPr>
              <a:t>Zajištění vyšší dostupnosti informací zákazníkům </a:t>
            </a:r>
            <a:r>
              <a:rPr lang="cs-CZ" sz="900">
                <a:solidFill>
                  <a:schemeClr val="bg1"/>
                </a:solidFill>
              </a:rPr>
              <a:t>ve sledovaném období DNES </a:t>
            </a:r>
          </a:p>
          <a:p>
            <a:r>
              <a:rPr lang="cs-CZ" sz="800" i="1">
                <a:solidFill>
                  <a:schemeClr val="bg1"/>
                </a:solidFill>
              </a:rPr>
              <a:t>Pozn.: Další období porovnány nebyly z důvodu nízké vypovídající hodnoty výsledku průměru LDS </a:t>
            </a:r>
            <a:endParaRPr lang="cs-CZ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5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476376" y="1350000"/>
            <a:ext cx="6181724" cy="492443"/>
          </a:xfrm>
        </p:spPr>
        <p:txBody>
          <a:bodyPr/>
          <a:lstStyle/>
          <a:p>
            <a:r>
              <a:rPr lang="cs-CZ" sz="3200" err="1"/>
              <a:t>Back</a:t>
            </a:r>
            <a:r>
              <a:rPr lang="cs-CZ" sz="3200"/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3790434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87D75-F2E8-388A-B5FA-476D9EF8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cs-CZ" sz="2800"/>
              <a:t>Vyhodnocení KPIs – DNES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57FEA6-604F-6633-5B9E-3C93F5A6E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744" y="1046483"/>
            <a:ext cx="8418512" cy="3285215"/>
          </a:xfrm>
        </p:spPr>
        <p:txBody>
          <a:bodyPr>
            <a:normAutofit/>
          </a:bodyPr>
          <a:lstStyle/>
          <a:p>
            <a:pPr algn="just"/>
            <a:r>
              <a:rPr lang="cs-CZ" sz="1600"/>
              <a:t>V následující sekci jsou reportovány KPIs v jednotlivých oblastech formou histogramů, které ukazují, kolik LDS </a:t>
            </a:r>
            <a:r>
              <a:rPr lang="cs-CZ" sz="1600">
                <a:solidFill>
                  <a:schemeClr val="bg1"/>
                </a:solidFill>
              </a:rPr>
              <a:t>má / bude mít splněné dané KPI na škále od 0 % do 100 % ve sledovaném období DNES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3579985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1 – DNES</a:t>
            </a:r>
            <a:br>
              <a:rPr lang="cs-CZ" sz="2800"/>
            </a:br>
            <a:r>
              <a:rPr lang="cs-CZ" sz="2000"/>
              <a:t>Vytvoření podmínek pro vyšší penetraci DECE, akumulace a elektromobility</a:t>
            </a:r>
            <a:endParaRPr lang="cs-CZ" sz="2800" dirty="0"/>
          </a:p>
        </p:txBody>
      </p:sp>
      <p:pic>
        <p:nvPicPr>
          <p:cNvPr id="5" name="Obrázek 4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1D329697-3010-131F-13AB-7B806C9FBE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" b="3524"/>
          <a:stretch/>
        </p:blipFill>
        <p:spPr>
          <a:xfrm>
            <a:off x="606552" y="1605960"/>
            <a:ext cx="3840000" cy="2160000"/>
          </a:xfrm>
          <a:prstGeom prst="rect">
            <a:avLst/>
          </a:prstGeom>
        </p:spPr>
      </p:pic>
      <p:pic>
        <p:nvPicPr>
          <p:cNvPr id="7" name="Obrázek 6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1AAC0E05-9027-D68B-0A79-7DD9F7776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" r="5520" b="2069"/>
          <a:stretch/>
        </p:blipFill>
        <p:spPr>
          <a:xfrm>
            <a:off x="4630783" y="1605960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1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07886"/>
          </a:xfrm>
        </p:spPr>
        <p:txBody>
          <a:bodyPr/>
          <a:lstStyle/>
          <a:p>
            <a:r>
              <a:rPr lang="cs-CZ" sz="2800"/>
              <a:t>Oblast 1 – DNES</a:t>
            </a:r>
            <a:br>
              <a:rPr lang="cs-CZ" sz="3600"/>
            </a:br>
            <a:r>
              <a:rPr lang="cs-CZ" sz="1800"/>
              <a:t>Vytvoření podmínek pro vyšší penetraci DECE, akumulace a elektromobility</a:t>
            </a:r>
            <a:endParaRPr lang="cs-CZ" sz="2800" dirty="0"/>
          </a:p>
        </p:txBody>
      </p:sp>
      <p:pic>
        <p:nvPicPr>
          <p:cNvPr id="6" name="Obrázek 5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8B157D82-7FDC-1FC4-437C-537C0B5ACD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5680" r="3595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8" name="Obrázek 7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0DAB256F-CAA9-12DD-F19E-4656FCD38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112" r="343" b="1201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8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2 – DNES </a:t>
            </a:r>
            <a:br>
              <a:rPr lang="cs-CZ" sz="2800"/>
            </a:br>
            <a:r>
              <a:rPr lang="cs-CZ" sz="2000"/>
              <a:t>Zvýšení spolehlivosti, kvality a bezpečnosti dodávek elektrické energie</a:t>
            </a:r>
            <a:endParaRPr lang="cs-CZ" sz="2000" dirty="0"/>
          </a:p>
        </p:txBody>
      </p:sp>
      <p:pic>
        <p:nvPicPr>
          <p:cNvPr id="6" name="Obrázek 5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87D1D49E-A8B1-E6E5-0EB0-6D8179389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r="261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8" name="Obrázek 7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C5ED0572-50EB-0F47-C764-6D006132E4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8901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48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3 – DNES </a:t>
            </a:r>
            <a:br>
              <a:rPr lang="cs-CZ" sz="2800"/>
            </a:br>
            <a:r>
              <a:rPr lang="cs-CZ" sz="2000"/>
              <a:t>Zajištění vyšší dostupnosti informací zákazníkům</a:t>
            </a:r>
            <a:endParaRPr lang="cs-CZ" sz="2000" dirty="0"/>
          </a:p>
        </p:txBody>
      </p:sp>
      <p:pic>
        <p:nvPicPr>
          <p:cNvPr id="5" name="Obrázek 4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51177802-26A4-7268-F8E3-34DF1570CF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r="262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9" name="Obrázek 8" descr="Obsah obrázku text, snímek obrazovky, diagram&#10;&#10;Popis byl vytvořen automaticky">
            <a:extLst>
              <a:ext uri="{FF2B5EF4-FFF2-40B4-BE49-F238E27FC236}">
                <a16:creationId xmlns:a16="http://schemas.microsoft.com/office/drawing/2014/main" id="{7AC70E61-5BF4-9B39-66DF-849EAAB99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3860" r="3743" b="839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3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3 – DNES </a:t>
            </a:r>
            <a:br>
              <a:rPr lang="cs-CZ" sz="3600"/>
            </a:br>
            <a:r>
              <a:rPr lang="cs-CZ" sz="2000"/>
              <a:t>Zajištění vyšší dostupnosti informací zákazníkům</a:t>
            </a:r>
            <a:endParaRPr lang="cs-CZ" sz="2800" dirty="0"/>
          </a:p>
        </p:txBody>
      </p:sp>
      <p:pic>
        <p:nvPicPr>
          <p:cNvPr id="5" name="Obrázek 4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1D4DB8CA-7D88-7832-D550-FBA38A4AD0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" r="4165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7" name="Obrázek 6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59E1263E-059D-FB76-F7B3-3879D18CD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5128" r="3188" b="1583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28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3 – DNES </a:t>
            </a:r>
            <a:br>
              <a:rPr lang="cs-CZ" sz="4400"/>
            </a:br>
            <a:r>
              <a:rPr lang="cs-CZ" sz="2000"/>
              <a:t>Zajištění vyšší dostupnosti informací zákazníkům</a:t>
            </a:r>
            <a:endParaRPr lang="cs-CZ" sz="2800" dirty="0"/>
          </a:p>
        </p:txBody>
      </p:sp>
      <p:pic>
        <p:nvPicPr>
          <p:cNvPr id="6" name="Obrázek 5" descr="Obsah obrázku text, snímek obrazovky, diagram, design&#10;&#10;Popis byl vytvořen automaticky">
            <a:extLst>
              <a:ext uri="{FF2B5EF4-FFF2-40B4-BE49-F238E27FC236}">
                <a16:creationId xmlns:a16="http://schemas.microsoft.com/office/drawing/2014/main" id="{A5E1E19B-ED72-6579-A509-3B17AB369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r="5134"/>
          <a:stretch/>
        </p:blipFill>
        <p:spPr>
          <a:xfrm>
            <a:off x="2652000" y="1491750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4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4EC98-B2E5-486C-B280-7F990D44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cs-CZ" sz="2800"/>
              <a:t>Vyhodnocení KPIs LDS – popis grafů</a:t>
            </a:r>
            <a:endParaRPr lang="cs-CZ" sz="2800" dirty="0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4F0B6BB0-8D62-5B5F-78AA-92954A7433BF}"/>
              </a:ext>
            </a:extLst>
          </p:cNvPr>
          <p:cNvSpPr/>
          <p:nvPr/>
        </p:nvSpPr>
        <p:spPr>
          <a:xfrm>
            <a:off x="362744" y="1189149"/>
            <a:ext cx="8241256" cy="100722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259" tIns="81000" rIns="0" bIns="0" rtlCol="0" anchor="t" anchorCtr="0"/>
          <a:lstStyle/>
          <a:p>
            <a:pPr marL="0" lvl="1" defTabSz="416792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cs-CZ" sz="1100">
                <a:solidFill>
                  <a:schemeClr val="accent3">
                    <a:lumMod val="40000"/>
                    <a:lumOff val="60000"/>
                  </a:schemeClr>
                </a:solidFill>
              </a:rPr>
              <a:t>Lineární graf</a:t>
            </a:r>
            <a:endParaRPr lang="cs-CZ" sz="1100">
              <a:solidFill>
                <a:schemeClr val="tx1"/>
              </a:solidFill>
            </a:endParaRPr>
          </a:p>
          <a:p>
            <a:pPr marL="133969" lvl="1" indent="-133969" defTabSz="41679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cs-CZ" sz="1100">
                <a:solidFill>
                  <a:schemeClr val="bg1"/>
                </a:solidFill>
              </a:rPr>
              <a:t>Každé KPI je vyhodnoceno formou lineárního grafu, který znázorňuje průměr dat všech LDS v jednotlivých reportovaných letech </a:t>
            </a:r>
          </a:p>
          <a:p>
            <a:pPr marL="133969" lvl="1" indent="-133969" defTabSz="41679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cs-CZ" sz="1100">
                <a:solidFill>
                  <a:schemeClr val="bg1"/>
                </a:solidFill>
              </a:rPr>
              <a:t>Rozdílný počet odpovědí u KPIs v rámci jednotlivých reportovaných let může zkreslovat celkový průměr, který je zobrazen formou lineárního grafu</a:t>
            </a:r>
          </a:p>
          <a:p>
            <a:pPr marL="133969" lvl="1" indent="-133969" defTabSz="41679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cs-CZ" sz="1100">
                <a:solidFill>
                  <a:schemeClr val="bg1"/>
                </a:solidFill>
              </a:rPr>
              <a:t>Lineární graf je také zobrazen pro každou ze tří sledovaných oblastí, jako průměr všech KPIs v dané oblasti</a:t>
            </a: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1834EC08-A9EE-E142-4657-BFC655A6B3A0}"/>
              </a:ext>
            </a:extLst>
          </p:cNvPr>
          <p:cNvSpPr/>
          <p:nvPr/>
        </p:nvSpPr>
        <p:spPr>
          <a:xfrm>
            <a:off x="362743" y="2340206"/>
            <a:ext cx="8241255" cy="981067"/>
          </a:xfrm>
          <a:prstGeom prst="rect">
            <a:avLst/>
          </a:prstGeom>
          <a:noFill/>
          <a:ln w="1905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012" tIns="108000" rIns="0" bIns="0" rtlCol="0" anchor="t" anchorCtr="0"/>
          <a:lstStyle/>
          <a:p>
            <a:pPr defTabSz="740962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cs-CZ" sz="1100">
                <a:solidFill>
                  <a:schemeClr val="accent3">
                    <a:lumMod val="40000"/>
                    <a:lumOff val="60000"/>
                  </a:schemeClr>
                </a:solidFill>
              </a:rPr>
              <a:t>Skupinový graf</a:t>
            </a:r>
          </a:p>
          <a:p>
            <a:pPr marL="178625" lvl="1" indent="-178625" defTabSz="55572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cs-CZ" sz="1100"/>
              <a:t>V rámci oblastí </a:t>
            </a:r>
            <a:r>
              <a:rPr lang="cs-CZ" sz="1100" i="1"/>
              <a:t>Vytvoření podmínek pro vyšší penetraci DECE, akumulace a elektromobility </a:t>
            </a:r>
            <a:r>
              <a:rPr lang="cs-CZ" sz="1100"/>
              <a:t>a </a:t>
            </a:r>
            <a:r>
              <a:rPr lang="cs-CZ" sz="1100" i="1"/>
              <a:t>Zajištění vyšší dostupnosti informací zákazníkům</a:t>
            </a:r>
            <a:r>
              <a:rPr lang="cs-CZ" sz="1100"/>
              <a:t> došlo k porovnání hodnot KPIs od LDS s daty KPIs ČEZ Distribuce, EG.D a PRE Distribuce </a:t>
            </a:r>
          </a:p>
          <a:p>
            <a:pPr marL="178625" lvl="1" indent="-178625" defTabSz="55572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cs-CZ" sz="1100"/>
              <a:t>Oblast </a:t>
            </a:r>
            <a:r>
              <a:rPr lang="cs-CZ" sz="1100" i="1"/>
              <a:t>Zvýšení spolehlivosti, kvality a bezpečnosti dodávek elektrické energie </a:t>
            </a:r>
            <a:r>
              <a:rPr lang="cs-CZ" sz="1100"/>
              <a:t>tímto způsobem vyhodnocena nebyla, jelikož jsou data od RDS v této oblasti reportovány odlišně</a:t>
            </a:r>
          </a:p>
          <a:p>
            <a:pPr marL="178625" lvl="1" indent="-178625" defTabSz="55572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cs-CZ" sz="1200">
              <a:solidFill>
                <a:schemeClr val="bg1"/>
              </a:solidFill>
            </a:endParaRPr>
          </a:p>
          <a:p>
            <a:pPr marL="178625" lvl="1" indent="-178625" defTabSz="55572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0D0F9D4A-5711-EE72-045C-161B43095D41}"/>
              </a:ext>
            </a:extLst>
          </p:cNvPr>
          <p:cNvSpPr/>
          <p:nvPr/>
        </p:nvSpPr>
        <p:spPr>
          <a:xfrm>
            <a:off x="362738" y="3461991"/>
            <a:ext cx="8241257" cy="698970"/>
          </a:xfrm>
          <a:prstGeom prst="rect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012" tIns="108000" rIns="0" bIns="0" rtlCol="0" anchor="t" anchorCtr="0"/>
          <a:lstStyle/>
          <a:p>
            <a:pPr marL="0" lvl="1" defTabSz="55572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cs-CZ" sz="1100">
                <a:solidFill>
                  <a:schemeClr val="accent3">
                    <a:lumMod val="40000"/>
                    <a:lumOff val="60000"/>
                  </a:schemeClr>
                </a:solidFill>
              </a:rPr>
              <a:t>Histogram</a:t>
            </a:r>
            <a:endParaRPr lang="en-US" sz="1100">
              <a:solidFill>
                <a:schemeClr val="bg1"/>
              </a:solidFill>
            </a:endParaRPr>
          </a:p>
          <a:p>
            <a:pPr marL="178625" lvl="1" indent="-178625" defTabSz="55572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cs-CZ" sz="1100">
                <a:solidFill>
                  <a:schemeClr val="bg1"/>
                </a:solidFill>
              </a:rPr>
              <a:t>V rámci sekce Back-up jsou jednotlivé sledované KPIs vyhodnoceny formou histogramů, které ukazují kolik subjektů (tedy LDS) má / bude mít splněné dané KPI na škále od 0 % do 100 % v jednotlivých reportovaných letech</a:t>
            </a:r>
          </a:p>
        </p:txBody>
      </p:sp>
    </p:spTree>
    <p:extLst>
      <p:ext uri="{BB962C8B-B14F-4D97-AF65-F5344CB8AC3E}">
        <p14:creationId xmlns:p14="http://schemas.microsoft.com/office/powerpoint/2010/main" val="1289947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87D75-F2E8-388A-B5FA-476D9EF8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cs-CZ" sz="2800"/>
              <a:t>Vyhodnocení KPIs – 2025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57FEA6-604F-6633-5B9E-3C93F5A6E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744" y="1046483"/>
            <a:ext cx="8418512" cy="3285215"/>
          </a:xfrm>
        </p:spPr>
        <p:txBody>
          <a:bodyPr>
            <a:normAutofit/>
          </a:bodyPr>
          <a:lstStyle/>
          <a:p>
            <a:pPr algn="just"/>
            <a:r>
              <a:rPr lang="cs-CZ" sz="1600"/>
              <a:t>V následující sekci jsou reportovány KPIs v jednotlivých oblastech formou histogramů, které ukazují, kolik LDS </a:t>
            </a:r>
            <a:r>
              <a:rPr lang="cs-CZ" sz="1600">
                <a:solidFill>
                  <a:schemeClr val="bg1"/>
                </a:solidFill>
              </a:rPr>
              <a:t>má / bude mít splněné dané KPI na škále od 0 % do 100 % ve sledovaném období 2025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869799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1 – 2025</a:t>
            </a:r>
            <a:br>
              <a:rPr lang="cs-CZ" sz="3600"/>
            </a:br>
            <a:r>
              <a:rPr lang="cs-CZ" sz="2000"/>
              <a:t>Vytvoření podmínek pro vyšší penetraci DECE, akumulace a elektromobility</a:t>
            </a:r>
            <a:endParaRPr lang="cs-CZ" sz="2000" dirty="0"/>
          </a:p>
        </p:txBody>
      </p:sp>
      <p:pic>
        <p:nvPicPr>
          <p:cNvPr id="6" name="Obrázek 5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87ACB620-D459-D117-65F0-292F6BB47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" b="59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8" name="Obrázek 7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70F13BE2-A5EE-FF5C-BDA5-44B834EAC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1875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93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1 – 2025</a:t>
            </a:r>
            <a:br>
              <a:rPr lang="cs-CZ" sz="3600"/>
            </a:br>
            <a:r>
              <a:rPr lang="cs-CZ" sz="2000"/>
              <a:t>Vytvoření podmínek pro vyšší penetraci DECE, akumulace a elektromobility</a:t>
            </a:r>
            <a:endParaRPr lang="cs-CZ" sz="2000" dirty="0"/>
          </a:p>
        </p:txBody>
      </p:sp>
      <p:pic>
        <p:nvPicPr>
          <p:cNvPr id="5" name="Obrázek 4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6AC43D4B-04B3-841D-2356-4AD31368D4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b="2286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7" name="Obrázek 6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8DC56571-AE8C-1EE0-6FB2-DF40EB333A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" b="308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3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CADE7412-5373-B8C5-281F-89C50F2ACD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r="207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7" name="Obrázek 6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C8479AA5-B6E4-8D3A-745B-76EE96AF8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r="7906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6F5424E-BD7E-FA63-14DF-AF7CE034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07886"/>
          </a:xfrm>
        </p:spPr>
        <p:txBody>
          <a:bodyPr/>
          <a:lstStyle/>
          <a:p>
            <a:r>
              <a:rPr lang="cs-CZ" sz="2800"/>
              <a:t>Oblast 2 – 2025</a:t>
            </a:r>
            <a:br>
              <a:rPr lang="cs-CZ" sz="3600"/>
            </a:br>
            <a:r>
              <a:rPr lang="cs-CZ" sz="1800"/>
              <a:t>Zvýšení spolehlivosti, kvality a bezpečnosti dodávek elektrické energie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31439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66BEBDC4-9D42-4440-4C97-87A66390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51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7" name="Obrázek 6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213310CB-D021-34AA-9F89-E267A09063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r="1691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C964C3A6-0F47-722D-B93D-A63FC60B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3 – 2025 </a:t>
            </a:r>
            <a:br>
              <a:rPr lang="cs-CZ" sz="3600"/>
            </a:br>
            <a:r>
              <a:rPr lang="cs-CZ" sz="2000"/>
              <a:t>Zajištění vyšší dostupnosti informací zákazníkům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34972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5C7C6581-3949-6112-91D3-B0AC1DD8ED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701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42C4129-4033-789C-032E-6B934C678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3 – 2025 </a:t>
            </a:r>
            <a:br>
              <a:rPr lang="cs-CZ" sz="3600"/>
            </a:br>
            <a:r>
              <a:rPr lang="cs-CZ" sz="2000"/>
              <a:t>Zajištění vyšší dostupnosti informací zákazníkům</a:t>
            </a:r>
            <a:endParaRPr lang="cs-CZ" sz="2800" dirty="0"/>
          </a:p>
        </p:txBody>
      </p:sp>
      <p:pic>
        <p:nvPicPr>
          <p:cNvPr id="8" name="Obrázek 7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67ED3082-5DC8-945E-473E-956EC81A9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r="3281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60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713AD56C-B85C-6064-5106-D749DD24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3 – 2025 </a:t>
            </a:r>
            <a:br>
              <a:rPr lang="cs-CZ" sz="3600"/>
            </a:br>
            <a:r>
              <a:rPr lang="cs-CZ" sz="2000"/>
              <a:t>Zajištění vyšší dostupnosti informací zákazníkům</a:t>
            </a:r>
            <a:endParaRPr lang="cs-CZ" sz="2800" dirty="0"/>
          </a:p>
        </p:txBody>
      </p:sp>
      <p:pic>
        <p:nvPicPr>
          <p:cNvPr id="8" name="Obrázek 7" descr="Obsah obrázku text, snímek obrazovky, diagram, Obdélník&#10;&#10;Popis byl vytvořen automaticky">
            <a:extLst>
              <a:ext uri="{FF2B5EF4-FFF2-40B4-BE49-F238E27FC236}">
                <a16:creationId xmlns:a16="http://schemas.microsoft.com/office/drawing/2014/main" id="{4DF4D3B2-5E3C-9322-AA78-30768BBC3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" b="761"/>
          <a:stretch/>
        </p:blipFill>
        <p:spPr>
          <a:xfrm>
            <a:off x="2652000" y="1491749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39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87D75-F2E8-388A-B5FA-476D9EF8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cs-CZ" sz="2800"/>
              <a:t>Vyhodnocení KPIs – 2030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57FEA6-604F-6633-5B9E-3C93F5A6E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744" y="1046483"/>
            <a:ext cx="8418512" cy="3285215"/>
          </a:xfrm>
        </p:spPr>
        <p:txBody>
          <a:bodyPr>
            <a:normAutofit/>
          </a:bodyPr>
          <a:lstStyle/>
          <a:p>
            <a:pPr algn="just"/>
            <a:r>
              <a:rPr lang="cs-CZ" sz="1600"/>
              <a:t>V následující sekci jsou reportovány KPIs v jednotlivých oblastech formou histogramů, které ukazují, kolik LDS </a:t>
            </a:r>
            <a:r>
              <a:rPr lang="cs-CZ" sz="1600">
                <a:solidFill>
                  <a:schemeClr val="bg1"/>
                </a:solidFill>
              </a:rPr>
              <a:t>má / bude mít splněné dané KPI na škále od 0 % do 100 % ve sledovaném období 2030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445806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4BE46942-FD8C-735C-AF95-19F696C2F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r="1873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7" name="Obrázek 6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92422BD4-37FF-4AF6-F445-DF1200E83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r="4030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AF7A6FCD-6872-F94A-B4D7-684CE8B3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1 – 2030</a:t>
            </a:r>
            <a:br>
              <a:rPr lang="cs-CZ" sz="3600"/>
            </a:br>
            <a:r>
              <a:rPr lang="cs-CZ" sz="2000"/>
              <a:t>Vytvoření podmínek pro vyšší penetraci DECE, akumulace a elektromobility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26979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31AE87D6-B0BE-79CF-E5C9-22746CED7C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7" name="Obrázek 6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28905089-7DF5-B00B-4DF6-7494110B7E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r="1192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F38D29A-7CEC-1676-FEE2-4784888C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1 – 2030</a:t>
            </a:r>
            <a:br>
              <a:rPr lang="cs-CZ" sz="3600"/>
            </a:br>
            <a:r>
              <a:rPr lang="cs-CZ" sz="2000"/>
              <a:t>Vytvoření podmínek pro vyšší penetraci DECE, akumulace a elektromobility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080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cs-CZ" sz="2800"/>
              <a:t>KPIs RDS – Oblast 1</a:t>
            </a:r>
            <a:endParaRPr lang="cs-CZ" sz="2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AB457A-4B40-21C3-912F-429A63BF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15" y="861579"/>
            <a:ext cx="8377570" cy="35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5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C389B7C3-78CA-C543-5720-818FA8739E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7" name="Obrázek 6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56726334-EBEA-3633-F4C3-2F186BBE32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r="8082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BBA46E6-9A3C-27ED-C28B-6D5CBEC9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07886"/>
          </a:xfrm>
        </p:spPr>
        <p:txBody>
          <a:bodyPr/>
          <a:lstStyle/>
          <a:p>
            <a:r>
              <a:rPr lang="cs-CZ" sz="2800"/>
              <a:t>Oblast 2 – 2030</a:t>
            </a:r>
            <a:br>
              <a:rPr lang="cs-CZ" sz="3600"/>
            </a:br>
            <a:r>
              <a:rPr lang="cs-CZ" sz="1800"/>
              <a:t>Zvýšení spolehlivosti, kvality a bezpečnosti dodávek elektrické energie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73596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AB27F8F4-222D-0D9B-4E83-D956666C8D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" b="2015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7" name="Obrázek 6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F2B049E3-7CB4-49E1-F18D-D3C2107BF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t="2905" r="5662" b="-1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42FF917B-07C6-35C0-56EB-06FA0811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3 – 2030 </a:t>
            </a:r>
            <a:br>
              <a:rPr lang="cs-CZ" sz="3600"/>
            </a:br>
            <a:r>
              <a:rPr lang="cs-CZ" sz="2000"/>
              <a:t>Zajištění vyšší dostupnosti informací zákazníkům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20035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A0192B94-E383-D6AC-1BEA-7D010D2F5E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r="2217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E8E2DA19-7223-2B19-BB51-5B5CB2A6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3 – 2030 </a:t>
            </a:r>
            <a:br>
              <a:rPr lang="cs-CZ" sz="3600"/>
            </a:br>
            <a:r>
              <a:rPr lang="cs-CZ" sz="2000"/>
              <a:t>Zajištění vyšší dostupnosti informací zákazníkům</a:t>
            </a:r>
            <a:endParaRPr lang="cs-CZ" sz="2800" dirty="0"/>
          </a:p>
        </p:txBody>
      </p:sp>
      <p:pic>
        <p:nvPicPr>
          <p:cNvPr id="8" name="Obrázek 7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FD6AA7EB-301A-F653-3C27-5B51924F4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1991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01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6CD1FDE6-DE46-16CF-BD7B-424CF95E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3 – 2030 </a:t>
            </a:r>
            <a:br>
              <a:rPr lang="cs-CZ" sz="3600"/>
            </a:br>
            <a:r>
              <a:rPr lang="cs-CZ" sz="2000"/>
              <a:t>Zajištění vyšší dostupnosti informací zákazníkům</a:t>
            </a:r>
            <a:endParaRPr lang="cs-CZ" sz="2800" dirty="0"/>
          </a:p>
        </p:txBody>
      </p:sp>
      <p:pic>
        <p:nvPicPr>
          <p:cNvPr id="8" name="Obrázek 7" descr="Obsah obrázku text, snímek obrazovky, diagram, design&#10;&#10;Popis byl vytvořen automaticky">
            <a:extLst>
              <a:ext uri="{FF2B5EF4-FFF2-40B4-BE49-F238E27FC236}">
                <a16:creationId xmlns:a16="http://schemas.microsoft.com/office/drawing/2014/main" id="{3EF20C07-C38D-C0B6-31CA-FD7B3F5A6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r="8777"/>
          <a:stretch/>
        </p:blipFill>
        <p:spPr>
          <a:xfrm>
            <a:off x="2652000" y="1491748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97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87D75-F2E8-388A-B5FA-476D9EF8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cs-CZ" sz="2800"/>
              <a:t>Vyhodnocení KPIs – 2040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57FEA6-604F-6633-5B9E-3C93F5A6E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744" y="1046483"/>
            <a:ext cx="8418512" cy="3285215"/>
          </a:xfrm>
        </p:spPr>
        <p:txBody>
          <a:bodyPr>
            <a:normAutofit/>
          </a:bodyPr>
          <a:lstStyle/>
          <a:p>
            <a:pPr algn="just"/>
            <a:r>
              <a:rPr lang="cs-CZ" sz="1600"/>
              <a:t>V následující sekci jsou reportovány KPIs v jednotlivých oblastech formou histogramů, které ukazují, kolik LDS </a:t>
            </a:r>
            <a:r>
              <a:rPr lang="cs-CZ" sz="1600">
                <a:solidFill>
                  <a:schemeClr val="bg1"/>
                </a:solidFill>
              </a:rPr>
              <a:t>má / bude mít splněné dané KPI na škále od 0 % do 100 % ve sledovaném období 2040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3950317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5ACFD319-4BB7-3E50-831E-73C0D42BD5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r="2239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7" name="Obrázek 6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D8744F1B-266C-E5A6-B939-A2D2187090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r="1692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08B11448-937D-3D40-FAE8-BBED9945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1 – 2040</a:t>
            </a:r>
            <a:br>
              <a:rPr lang="cs-CZ" sz="3600"/>
            </a:br>
            <a:r>
              <a:rPr lang="cs-CZ" sz="2000"/>
              <a:t>Vytvoření podmínek pro vyšší penetraci DECE, akumulace a elektromobility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20992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787BF0C2-C953-A925-1C3F-CA83B77E31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r="185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7" name="Obrázek 6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13F873E9-8C0C-4BD0-A92B-D6DD1DDDF8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" b="1331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8ECEC3CA-08EC-2979-B867-08B6BC91D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1 – 2040</a:t>
            </a:r>
            <a:br>
              <a:rPr lang="cs-CZ" sz="3600"/>
            </a:br>
            <a:r>
              <a:rPr lang="cs-CZ" sz="2000"/>
              <a:t>Vytvoření podmínek pro vyšší penetraci DECE, akumulace a elektromobility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66112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763F11C6-793F-4CB9-4CF9-7B2C8BF207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" r="429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7" name="Obrázek 6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E74DE5BD-ABF8-36A8-A91A-900D665302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r="7353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60301566-1302-5316-C154-2F55D060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07886"/>
          </a:xfrm>
        </p:spPr>
        <p:txBody>
          <a:bodyPr/>
          <a:lstStyle/>
          <a:p>
            <a:r>
              <a:rPr lang="cs-CZ" sz="2800"/>
              <a:t>Oblast 2 – 2040</a:t>
            </a:r>
            <a:br>
              <a:rPr lang="cs-CZ" sz="3600"/>
            </a:br>
            <a:r>
              <a:rPr lang="cs-CZ" sz="1800"/>
              <a:t>Zvýšení spolehlivosti, kvality a bezpečnosti dodávek elektrické energie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69287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1A61BFAA-C108-511A-B0F7-FA0C24F4EA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7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  <p:pic>
        <p:nvPicPr>
          <p:cNvPr id="7" name="Obrázek 6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393AC220-1563-08F6-8BD9-A23B2D28F6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r="1569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50A31A90-C81C-4305-B3BA-D9BA1A3F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3 – 2040 </a:t>
            </a:r>
            <a:br>
              <a:rPr lang="cs-CZ" sz="3600"/>
            </a:br>
            <a:r>
              <a:rPr lang="cs-CZ" sz="2000"/>
              <a:t>Zajištění vyšší dostupnosti informací zákazníkům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978417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snímek obrazovky, diagram, design&#10;&#10;Popis byl vytvořen automaticky">
            <a:extLst>
              <a:ext uri="{FF2B5EF4-FFF2-40B4-BE49-F238E27FC236}">
                <a16:creationId xmlns:a16="http://schemas.microsoft.com/office/drawing/2014/main" id="{DB4292FD-6265-DAE0-1DFF-55469D571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r="3237"/>
          <a:stretch/>
        </p:blipFill>
        <p:spPr>
          <a:xfrm>
            <a:off x="4630783" y="1605959"/>
            <a:ext cx="3840000" cy="216000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F74B45D-9C6C-7FCD-6AB0-657C52A2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3 – 2040 </a:t>
            </a:r>
            <a:br>
              <a:rPr lang="cs-CZ" sz="3600"/>
            </a:br>
            <a:r>
              <a:rPr lang="cs-CZ" sz="2000"/>
              <a:t>Zajištění vyšší dostupnosti informací zákazníkům</a:t>
            </a:r>
            <a:endParaRPr lang="cs-CZ" sz="2800" dirty="0"/>
          </a:p>
        </p:txBody>
      </p:sp>
      <p:pic>
        <p:nvPicPr>
          <p:cNvPr id="8" name="Obrázek 7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AEB88D77-DD92-B222-6952-C2283E418C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" b="602"/>
          <a:stretch/>
        </p:blipFill>
        <p:spPr>
          <a:xfrm>
            <a:off x="606552" y="1605959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1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cs-CZ" sz="2800"/>
              <a:t>KPIs RDS – Oblast 3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0B91C0B-3900-E2C4-F107-584F698A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91" y="767538"/>
            <a:ext cx="7206018" cy="36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938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046531ED-B625-A39E-248E-279B7596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738664"/>
          </a:xfrm>
        </p:spPr>
        <p:txBody>
          <a:bodyPr/>
          <a:lstStyle/>
          <a:p>
            <a:r>
              <a:rPr lang="cs-CZ" sz="2800"/>
              <a:t>Oblast 3 – 2040 </a:t>
            </a:r>
            <a:br>
              <a:rPr lang="cs-CZ" sz="3600"/>
            </a:br>
            <a:r>
              <a:rPr lang="cs-CZ" sz="2000"/>
              <a:t>Zajištění vyšší dostupnosti informací zákazníkům</a:t>
            </a:r>
            <a:endParaRPr lang="cs-CZ" sz="2800" dirty="0"/>
          </a:p>
        </p:txBody>
      </p:sp>
      <p:pic>
        <p:nvPicPr>
          <p:cNvPr id="8" name="Obrázek 7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EBB86E61-D6EC-EBB7-0EC9-D2C29B16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10652"/>
          <a:stretch/>
        </p:blipFill>
        <p:spPr>
          <a:xfrm>
            <a:off x="2652000" y="1491748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764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861774"/>
          </a:xfrm>
        </p:spPr>
        <p:txBody>
          <a:bodyPr/>
          <a:lstStyle/>
          <a:p>
            <a:r>
              <a:rPr lang="cs-CZ" sz="2800"/>
              <a:t>Oblast: Vytvoření podmínek pro vyšší penetraci DECE, akumulace a elektromobility</a:t>
            </a:r>
            <a:endParaRPr lang="cs-CZ" sz="2800" dirty="0"/>
          </a:p>
        </p:txBody>
      </p:sp>
      <p:pic>
        <p:nvPicPr>
          <p:cNvPr id="5" name="Obrázek 4" descr="Obsah obrázku text, řada/pruh, snímek obrazovky, diagram">
            <a:extLst>
              <a:ext uri="{FF2B5EF4-FFF2-40B4-BE49-F238E27FC236}">
                <a16:creationId xmlns:a16="http://schemas.microsoft.com/office/drawing/2014/main" id="{972112FA-3053-3354-B01D-221CC8F43E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r="5918"/>
          <a:stretch/>
        </p:blipFill>
        <p:spPr>
          <a:xfrm>
            <a:off x="2133371" y="1516925"/>
            <a:ext cx="4877257" cy="2160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C567315-17C8-3C66-4C63-635BCF7904AC}"/>
              </a:ext>
            </a:extLst>
          </p:cNvPr>
          <p:cNvSpPr txBox="1"/>
          <p:nvPr/>
        </p:nvSpPr>
        <p:spPr>
          <a:xfrm>
            <a:off x="2133370" y="3781700"/>
            <a:ext cx="487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solidFill>
                  <a:schemeClr val="bg1"/>
                </a:solidFill>
              </a:rPr>
              <a:t>Jedná se o průměrnou hodnotu všech níže reportovaných KPIs v oblasti </a:t>
            </a:r>
            <a:r>
              <a:rPr lang="cs-CZ" sz="900" i="1">
                <a:solidFill>
                  <a:schemeClr val="bg1"/>
                </a:solidFill>
              </a:rPr>
              <a:t>Vytvoření podmínek pro vyšší penetraci DECE, akumulace a elektromobility </a:t>
            </a:r>
            <a:r>
              <a:rPr lang="cs-CZ" sz="900">
                <a:solidFill>
                  <a:schemeClr val="bg1"/>
                </a:solidFill>
              </a:rPr>
              <a:t>v jednotlivých sledovaných letech</a:t>
            </a:r>
          </a:p>
        </p:txBody>
      </p:sp>
    </p:spTree>
    <p:extLst>
      <p:ext uri="{BB962C8B-B14F-4D97-AF65-F5344CB8AC3E}">
        <p14:creationId xmlns:p14="http://schemas.microsoft.com/office/powerpoint/2010/main" val="133980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4EC98-B2E5-486C-B280-7F990D44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en-US" sz="2800" dirty="0"/>
              <a:t>KPI 1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EE467E-3E5F-4151-8639-B4D408A5F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200" b="1" dirty="0"/>
              <a:t>Oblast: </a:t>
            </a:r>
            <a:r>
              <a:rPr lang="en-US" sz="1200" dirty="0" err="1"/>
              <a:t>Vytvořit</a:t>
            </a:r>
            <a:r>
              <a:rPr lang="en-US" sz="1200" dirty="0"/>
              <a:t> </a:t>
            </a:r>
            <a:r>
              <a:rPr lang="en-US" sz="1200" dirty="0" err="1"/>
              <a:t>podmínky</a:t>
            </a:r>
            <a:r>
              <a:rPr lang="en-US" sz="1200" dirty="0"/>
              <a:t> pro </a:t>
            </a:r>
            <a:r>
              <a:rPr lang="en-US" sz="1200" dirty="0" err="1"/>
              <a:t>vyšší</a:t>
            </a:r>
            <a:r>
              <a:rPr lang="en-US" sz="1200" dirty="0"/>
              <a:t> </a:t>
            </a:r>
            <a:r>
              <a:rPr lang="en-US" sz="1200" dirty="0" err="1"/>
              <a:t>penetraci</a:t>
            </a:r>
            <a:r>
              <a:rPr lang="en-US" sz="1200" dirty="0"/>
              <a:t> DECE, </a:t>
            </a:r>
            <a:r>
              <a:rPr lang="en-US" sz="1200" dirty="0" err="1"/>
              <a:t>akumulace</a:t>
            </a:r>
            <a:r>
              <a:rPr lang="en-US" sz="1200" dirty="0"/>
              <a:t> a </a:t>
            </a:r>
            <a:r>
              <a:rPr lang="en-US" sz="1200" dirty="0" err="1"/>
              <a:t>elektromobility</a:t>
            </a:r>
            <a:endParaRPr lang="en-US" sz="1200" dirty="0"/>
          </a:p>
          <a:p>
            <a:r>
              <a:rPr lang="en-US" sz="1200" b="1" dirty="0"/>
              <a:t>C</a:t>
            </a:r>
            <a:r>
              <a:rPr lang="cs-CZ" sz="1200" b="1" dirty="0" err="1"/>
              <a:t>íl</a:t>
            </a:r>
            <a:r>
              <a:rPr lang="en-US" sz="1200" b="1" dirty="0"/>
              <a:t>: </a:t>
            </a:r>
            <a:r>
              <a:rPr lang="en-US" sz="1200" dirty="0" err="1"/>
              <a:t>Podíl</a:t>
            </a:r>
            <a:r>
              <a:rPr lang="en-US" sz="1200" dirty="0"/>
              <a:t> </a:t>
            </a:r>
            <a:r>
              <a:rPr lang="en-US" sz="1200" dirty="0" err="1"/>
              <a:t>decentrálních</a:t>
            </a:r>
            <a:r>
              <a:rPr lang="en-US" sz="1200" dirty="0"/>
              <a:t> </a:t>
            </a:r>
            <a:r>
              <a:rPr lang="en-US" sz="1200" dirty="0" err="1"/>
              <a:t>zdrojů</a:t>
            </a:r>
            <a:endParaRPr lang="cs-CZ" sz="1200" dirty="0"/>
          </a:p>
          <a:p>
            <a:r>
              <a:rPr lang="cs-CZ" sz="1200" b="1" dirty="0"/>
              <a:t>Parametr</a:t>
            </a:r>
            <a:r>
              <a:rPr lang="en-US" sz="1200" b="1" dirty="0"/>
              <a:t>: </a:t>
            </a:r>
          </a:p>
          <a:p>
            <a:pPr lvl="1"/>
            <a:r>
              <a:rPr lang="en-US" sz="1200"/>
              <a:t>Podíl počtu kladně vyřízených žádostí o připojení ku celkovému počtu přijatých žádostí za danou oblast</a:t>
            </a:r>
          </a:p>
          <a:p>
            <a:pPr lvl="1"/>
            <a:r>
              <a:rPr lang="en-US" sz="1200"/>
              <a:t>Kladné vyřízení je chápáno jako odeslání návrhu smlouvy o připojení od PLDS, nebo smlouvy o smlouvě budoucí o připojení</a:t>
            </a:r>
          </a:p>
          <a:p>
            <a:pPr lvl="1"/>
            <a:r>
              <a:rPr lang="en-US" sz="1200"/>
              <a:t>Hodnoty KPI na roky 2025, 2030 a 2040 zůstávají stejné a  výše připojovaných výkonu nepřesáhne maximální výkony</a:t>
            </a:r>
            <a:endParaRPr lang="en-US" sz="1200" dirty="0"/>
          </a:p>
        </p:txBody>
      </p:sp>
      <p:pic>
        <p:nvPicPr>
          <p:cNvPr id="9" name="Obrázek 8" descr="Obsah obrázku text, snímek obrazovky, řada/pruh, diagram&#10;&#10;Popis byl vytvořen automaticky">
            <a:extLst>
              <a:ext uri="{FF2B5EF4-FFF2-40B4-BE49-F238E27FC236}">
                <a16:creationId xmlns:a16="http://schemas.microsoft.com/office/drawing/2014/main" id="{0C0E762B-ADCF-E1AF-28E7-C1995BDE3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" b="3502"/>
          <a:stretch/>
        </p:blipFill>
        <p:spPr>
          <a:xfrm>
            <a:off x="2652000" y="2357899"/>
            <a:ext cx="3648000" cy="2052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8F2B629-8E64-367C-C266-22E6A9793247}"/>
              </a:ext>
            </a:extLst>
          </p:cNvPr>
          <p:cNvSpPr txBox="1"/>
          <p:nvPr/>
        </p:nvSpPr>
        <p:spPr>
          <a:xfrm>
            <a:off x="6300000" y="3829134"/>
            <a:ext cx="27628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i="1">
                <a:solidFill>
                  <a:schemeClr val="bg1"/>
                </a:solidFill>
              </a:rPr>
              <a:t>Pozn.: Rozdílný počet odpovědí u KPIs v rámci jednotlivých reportovaných let může zkreslovat celkový průměr, který je zobrazen formou lineárního grafu. Zatímco v období DNES odpovědělo na KPI 1 150 LDS, v období 2040 odpovědělo na KPI 1 jen 43 LDS z čehož 30 LDS odpovědělo 0-10 %. Graf tak může mít klesající tendenci.</a:t>
            </a:r>
          </a:p>
        </p:txBody>
      </p:sp>
    </p:spTree>
    <p:extLst>
      <p:ext uri="{BB962C8B-B14F-4D97-AF65-F5344CB8AC3E}">
        <p14:creationId xmlns:p14="http://schemas.microsoft.com/office/powerpoint/2010/main" val="239084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4EC98-B2E5-486C-B280-7F990D44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en-US" sz="2800" dirty="0"/>
              <a:t>KPI 2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EE467E-3E5F-4151-8639-B4D408A5F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Oblast: </a:t>
            </a:r>
            <a:r>
              <a:rPr lang="en-US" sz="1200" dirty="0" err="1"/>
              <a:t>Vytvořit</a:t>
            </a:r>
            <a:r>
              <a:rPr lang="en-US" sz="1200" dirty="0"/>
              <a:t> </a:t>
            </a:r>
            <a:r>
              <a:rPr lang="en-US" sz="1200" dirty="0" err="1"/>
              <a:t>podmínky</a:t>
            </a:r>
            <a:r>
              <a:rPr lang="en-US" sz="1200" dirty="0"/>
              <a:t> pro </a:t>
            </a:r>
            <a:r>
              <a:rPr lang="en-US" sz="1200" dirty="0" err="1"/>
              <a:t>vyšší</a:t>
            </a:r>
            <a:r>
              <a:rPr lang="en-US" sz="1200" dirty="0"/>
              <a:t> </a:t>
            </a:r>
            <a:r>
              <a:rPr lang="en-US" sz="1200" dirty="0" err="1"/>
              <a:t>penetraci</a:t>
            </a:r>
            <a:r>
              <a:rPr lang="en-US" sz="1200" dirty="0"/>
              <a:t> DECE, </a:t>
            </a:r>
            <a:r>
              <a:rPr lang="en-US" sz="1200" dirty="0" err="1"/>
              <a:t>akumulace</a:t>
            </a:r>
            <a:r>
              <a:rPr lang="en-US" sz="1200" dirty="0"/>
              <a:t> a </a:t>
            </a:r>
            <a:r>
              <a:rPr lang="en-US" sz="1200" dirty="0" err="1"/>
              <a:t>elektromobility</a:t>
            </a:r>
            <a:endParaRPr lang="en-US" sz="1200" dirty="0"/>
          </a:p>
          <a:p>
            <a:r>
              <a:rPr lang="en-US" sz="1200" b="1" dirty="0"/>
              <a:t>C</a:t>
            </a:r>
            <a:r>
              <a:rPr lang="cs-CZ" sz="1200" b="1" dirty="0" err="1"/>
              <a:t>íl</a:t>
            </a:r>
            <a:r>
              <a:rPr lang="en-US" sz="1200" b="1" dirty="0"/>
              <a:t>: </a:t>
            </a:r>
            <a:r>
              <a:rPr lang="en-US" sz="1200" dirty="0" err="1"/>
              <a:t>Podíl</a:t>
            </a:r>
            <a:r>
              <a:rPr lang="en-US" sz="1200" dirty="0"/>
              <a:t> </a:t>
            </a:r>
            <a:r>
              <a:rPr lang="en-US" sz="1200" dirty="0" err="1"/>
              <a:t>chytrých</a:t>
            </a:r>
            <a:r>
              <a:rPr lang="en-US" sz="1200" dirty="0"/>
              <a:t> </a:t>
            </a:r>
            <a:r>
              <a:rPr lang="en-US" sz="1200" dirty="0" err="1"/>
              <a:t>distribučních</a:t>
            </a:r>
            <a:r>
              <a:rPr lang="en-US" sz="1200" dirty="0"/>
              <a:t> </a:t>
            </a:r>
            <a:r>
              <a:rPr lang="en-US" sz="1200" dirty="0" err="1"/>
              <a:t>stanic</a:t>
            </a:r>
            <a:r>
              <a:rPr lang="en-US" sz="1200" dirty="0"/>
              <a:t> (DTS)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hladině</a:t>
            </a:r>
            <a:r>
              <a:rPr lang="en-US" sz="1200" dirty="0"/>
              <a:t> VN/NN </a:t>
            </a:r>
          </a:p>
          <a:p>
            <a:r>
              <a:rPr lang="cs-CZ" sz="1200" b="1" dirty="0"/>
              <a:t>Parametr</a:t>
            </a:r>
            <a:r>
              <a:rPr lang="en-US" sz="1200" b="1" dirty="0"/>
              <a:t>: </a:t>
            </a:r>
          </a:p>
          <a:p>
            <a:pPr lvl="1"/>
            <a:r>
              <a:rPr lang="en-US" sz="1200" dirty="0"/>
              <a:t>% </a:t>
            </a:r>
            <a:r>
              <a:rPr lang="en-US" sz="1200" dirty="0" err="1"/>
              <a:t>podíl</a:t>
            </a:r>
            <a:r>
              <a:rPr lang="en-US" sz="1200" dirty="0"/>
              <a:t> </a:t>
            </a:r>
            <a:r>
              <a:rPr lang="en-US" sz="1200" dirty="0" err="1"/>
              <a:t>těchto</a:t>
            </a:r>
            <a:r>
              <a:rPr lang="en-US" sz="1200" dirty="0"/>
              <a:t> DTS </a:t>
            </a:r>
            <a:r>
              <a:rPr lang="en-US" sz="1200" dirty="0" err="1"/>
              <a:t>ku</a:t>
            </a:r>
            <a:r>
              <a:rPr lang="en-US" sz="1200" dirty="0"/>
              <a:t> </a:t>
            </a:r>
            <a:r>
              <a:rPr lang="en-US" sz="1200" dirty="0" err="1"/>
              <a:t>celkovému</a:t>
            </a:r>
            <a:r>
              <a:rPr lang="en-US" sz="1200" dirty="0"/>
              <a:t> </a:t>
            </a:r>
            <a:r>
              <a:rPr lang="en-US" sz="1200" err="1"/>
              <a:t>počtu</a:t>
            </a:r>
            <a:r>
              <a:rPr lang="en-US" sz="1200"/>
              <a:t> DTS</a:t>
            </a:r>
            <a:endParaRPr lang="en-US" sz="1200" dirty="0"/>
          </a:p>
        </p:txBody>
      </p:sp>
      <p:pic>
        <p:nvPicPr>
          <p:cNvPr id="6" name="Obrázek 5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8594E34D-A9F1-321B-B637-79B817732E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r="1133"/>
          <a:stretch/>
        </p:blipFill>
        <p:spPr>
          <a:xfrm>
            <a:off x="2652000" y="2087240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7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4EC98-B2E5-486C-B280-7F990D44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430887"/>
          </a:xfrm>
        </p:spPr>
        <p:txBody>
          <a:bodyPr/>
          <a:lstStyle/>
          <a:p>
            <a:r>
              <a:rPr lang="en-US" sz="2800" dirty="0"/>
              <a:t>KPI 3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EE467E-3E5F-4151-8639-B4D408A5F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Oblast: </a:t>
            </a:r>
            <a:r>
              <a:rPr lang="en-US" sz="1200" dirty="0" err="1"/>
              <a:t>Vytvořit</a:t>
            </a:r>
            <a:r>
              <a:rPr lang="en-US" sz="1200" dirty="0"/>
              <a:t> </a:t>
            </a:r>
            <a:r>
              <a:rPr lang="en-US" sz="1200" dirty="0" err="1"/>
              <a:t>podmínky</a:t>
            </a:r>
            <a:r>
              <a:rPr lang="en-US" sz="1200" dirty="0"/>
              <a:t> pro </a:t>
            </a:r>
            <a:r>
              <a:rPr lang="en-US" sz="1200" dirty="0" err="1"/>
              <a:t>vyšší</a:t>
            </a:r>
            <a:r>
              <a:rPr lang="en-US" sz="1200" dirty="0"/>
              <a:t> </a:t>
            </a:r>
            <a:r>
              <a:rPr lang="en-US" sz="1200" dirty="0" err="1"/>
              <a:t>penetraci</a:t>
            </a:r>
            <a:r>
              <a:rPr lang="en-US" sz="1200" dirty="0"/>
              <a:t> DECE, </a:t>
            </a:r>
            <a:r>
              <a:rPr lang="en-US" sz="1200" dirty="0" err="1"/>
              <a:t>akumulace</a:t>
            </a:r>
            <a:r>
              <a:rPr lang="en-US" sz="1200" dirty="0"/>
              <a:t> a </a:t>
            </a:r>
            <a:r>
              <a:rPr lang="en-US" sz="1200" dirty="0" err="1"/>
              <a:t>elektromobility</a:t>
            </a:r>
            <a:endParaRPr lang="en-US" sz="1200" dirty="0"/>
          </a:p>
          <a:p>
            <a:r>
              <a:rPr lang="en-US" sz="1200" b="1" dirty="0"/>
              <a:t>C</a:t>
            </a:r>
            <a:r>
              <a:rPr lang="cs-CZ" sz="1200" b="1" dirty="0" err="1"/>
              <a:t>íl</a:t>
            </a:r>
            <a:r>
              <a:rPr lang="en-US" sz="1200" b="1" dirty="0"/>
              <a:t>: </a:t>
            </a:r>
            <a:r>
              <a:rPr lang="en-US" sz="1200" dirty="0" err="1"/>
              <a:t>Podíl</a:t>
            </a:r>
            <a:r>
              <a:rPr lang="en-US" sz="1200" dirty="0"/>
              <a:t> </a:t>
            </a:r>
            <a:r>
              <a:rPr lang="en-US" sz="1200" dirty="0" err="1"/>
              <a:t>osazeného</a:t>
            </a:r>
            <a:r>
              <a:rPr lang="en-US" sz="1200" dirty="0"/>
              <a:t> </a:t>
            </a:r>
            <a:r>
              <a:rPr lang="en-US" sz="1200" dirty="0" err="1"/>
              <a:t>měření</a:t>
            </a:r>
            <a:r>
              <a:rPr lang="en-US" sz="1200" dirty="0"/>
              <a:t> </a:t>
            </a:r>
            <a:r>
              <a:rPr lang="en-US" sz="1200" dirty="0" err="1"/>
              <a:t>kvality</a:t>
            </a:r>
            <a:r>
              <a:rPr lang="en-US" sz="1200" dirty="0"/>
              <a:t> </a:t>
            </a:r>
            <a:r>
              <a:rPr lang="en-US" sz="1200" dirty="0" err="1"/>
              <a:t>elektřiny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transformátorech</a:t>
            </a:r>
            <a:r>
              <a:rPr lang="en-US" sz="1200" dirty="0"/>
              <a:t> VN/NN</a:t>
            </a:r>
          </a:p>
          <a:p>
            <a:r>
              <a:rPr lang="cs-CZ" sz="1200" b="1" dirty="0"/>
              <a:t>Parametr</a:t>
            </a:r>
            <a:r>
              <a:rPr lang="en-US" sz="1200" b="1" dirty="0"/>
              <a:t>: </a:t>
            </a:r>
          </a:p>
          <a:p>
            <a:pPr lvl="1"/>
            <a:r>
              <a:rPr lang="en-US" sz="1200" dirty="0"/>
              <a:t>% </a:t>
            </a:r>
            <a:r>
              <a:rPr lang="en-US" sz="1200" dirty="0" err="1"/>
              <a:t>podíl</a:t>
            </a:r>
            <a:r>
              <a:rPr lang="en-US" sz="1200" dirty="0"/>
              <a:t> </a:t>
            </a:r>
            <a:r>
              <a:rPr lang="en-US" sz="1200" dirty="0" err="1"/>
              <a:t>monitorů</a:t>
            </a:r>
            <a:r>
              <a:rPr lang="en-US" sz="1200" dirty="0"/>
              <a:t> v DTS </a:t>
            </a:r>
            <a:r>
              <a:rPr lang="en-US" sz="1200" dirty="0" err="1"/>
              <a:t>ku</a:t>
            </a:r>
            <a:r>
              <a:rPr lang="en-US" sz="1200" dirty="0"/>
              <a:t> </a:t>
            </a:r>
            <a:r>
              <a:rPr lang="en-US" sz="1200" dirty="0" err="1"/>
              <a:t>celkovému</a:t>
            </a:r>
            <a:r>
              <a:rPr lang="en-US" sz="1200" dirty="0"/>
              <a:t> </a:t>
            </a:r>
            <a:r>
              <a:rPr lang="en-US" sz="1200" err="1"/>
              <a:t>počtu</a:t>
            </a:r>
            <a:r>
              <a:rPr lang="en-US" sz="1200"/>
              <a:t> DTS</a:t>
            </a:r>
            <a:endParaRPr lang="en-US" sz="1200" dirty="0"/>
          </a:p>
        </p:txBody>
      </p:sp>
      <p:pic>
        <p:nvPicPr>
          <p:cNvPr id="4" name="Obrázek 3" descr="Obsah obrázku text, řada/pruh, snímek obrazovky, diagram&#10;&#10;Popis byl vytvořen automaticky">
            <a:extLst>
              <a:ext uri="{FF2B5EF4-FFF2-40B4-BE49-F238E27FC236}">
                <a16:creationId xmlns:a16="http://schemas.microsoft.com/office/drawing/2014/main" id="{1D8FE595-1109-7D77-9FFF-695BE8889A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" b="2683"/>
          <a:stretch/>
        </p:blipFill>
        <p:spPr>
          <a:xfrm>
            <a:off x="2652000" y="2087240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1595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bílá B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10DF1E1705A34795C93D5517EC598B" ma:contentTypeVersion="14" ma:contentTypeDescription="Vytvoří nový dokument" ma:contentTypeScope="" ma:versionID="48831517bcc18718d39b8f1a9037e629">
  <xsd:schema xmlns:xsd="http://www.w3.org/2001/XMLSchema" xmlns:xs="http://www.w3.org/2001/XMLSchema" xmlns:p="http://schemas.microsoft.com/office/2006/metadata/properties" xmlns:ns2="053dee15-95f7-4483-bea3-d000dceb95ed" xmlns:ns3="11899e6b-bbb5-4efd-98b5-3d018543925c" targetNamespace="http://schemas.microsoft.com/office/2006/metadata/properties" ma:root="true" ma:fieldsID="14425bb7dbebd47a377908b44e89efb9" ns2:_="" ns3:_="">
    <xsd:import namespace="053dee15-95f7-4483-bea3-d000dceb95ed"/>
    <xsd:import namespace="11899e6b-bbb5-4efd-98b5-3d01854392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dee15-95f7-4483-bea3-d000dceb9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9a3eb3af-642e-49ef-808c-6337d67b55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99e6b-bbb5-4efd-98b5-3d01854392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f31c07f-ae26-4b20-a2a1-0f29331138bc}" ma:internalName="TaxCatchAll" ma:showField="CatchAllData" ma:web="11899e6b-bbb5-4efd-98b5-3d01854392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F3C988-ACFF-4224-9135-1A58E5982A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3dee15-95f7-4483-bea3-d000dceb95ed"/>
    <ds:schemaRef ds:uri="11899e6b-bbb5-4efd-98b5-3d01854392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A7DEC0-F962-4B88-ABD9-844904A7DF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bílá B s číslováním</Template>
  <TotalTime>1057</TotalTime>
  <Words>1316</Words>
  <Application>Microsoft Office PowerPoint</Application>
  <PresentationFormat>Předvádění na obrazovce (16:9)</PresentationFormat>
  <Paragraphs>129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4" baseType="lpstr">
      <vt:lpstr>Arial</vt:lpstr>
      <vt:lpstr>Calibri</vt:lpstr>
      <vt:lpstr>Prezentace bílá B</vt:lpstr>
      <vt:lpstr>Aktualizovaný NAP SG (2019 – 2030)</vt:lpstr>
      <vt:lpstr>Vyhodnocení KPIs LDS</vt:lpstr>
      <vt:lpstr>Vyhodnocení KPIs LDS – popis grafů</vt:lpstr>
      <vt:lpstr>KPIs RDS – Oblast 1</vt:lpstr>
      <vt:lpstr>KPIs RDS – Oblast 3</vt:lpstr>
      <vt:lpstr>Oblast: Vytvoření podmínek pro vyšší penetraci DECE, akumulace a elektromobility</vt:lpstr>
      <vt:lpstr>KPI 1</vt:lpstr>
      <vt:lpstr>KPI 2</vt:lpstr>
      <vt:lpstr>KPI 3</vt:lpstr>
      <vt:lpstr>KPI 4</vt:lpstr>
      <vt:lpstr>Oblast: Zvýšení spolehlivosti, kvality a bezpečnosti dodávek elektrické energie</vt:lpstr>
      <vt:lpstr>KPI 5</vt:lpstr>
      <vt:lpstr>KPI 6</vt:lpstr>
      <vt:lpstr>Oblast: Zajištění vyšší dostupnosti informací zákazníkům</vt:lpstr>
      <vt:lpstr>KPI 7</vt:lpstr>
      <vt:lpstr>KPI 8</vt:lpstr>
      <vt:lpstr>KPI 9</vt:lpstr>
      <vt:lpstr>KPI 10</vt:lpstr>
      <vt:lpstr>KPI 11</vt:lpstr>
      <vt:lpstr>Oblast 1: Vytvoření podmínek pro vyšší penetraci DECE, akumulace a elektromobility – DNES</vt:lpstr>
      <vt:lpstr>Oblast 3: Zajištění vyšší dostupnosti informací zákazníkům – DNES</vt:lpstr>
      <vt:lpstr>Back-up</vt:lpstr>
      <vt:lpstr>Vyhodnocení KPIs – DNES </vt:lpstr>
      <vt:lpstr>Oblast 1 – DNES Vytvoření podmínek pro vyšší penetraci DECE, akumulace a elektromobility</vt:lpstr>
      <vt:lpstr>Oblast 1 – DNES Vytvoření podmínek pro vyšší penetraci DECE, akumulace a elektromobility</vt:lpstr>
      <vt:lpstr>Oblast 2 – DNES  Zvýšení spolehlivosti, kvality a bezpečnosti dodávek elektrické energie</vt:lpstr>
      <vt:lpstr>Oblast 3 – DNES  Zajištění vyšší dostupnosti informací zákazníkům</vt:lpstr>
      <vt:lpstr>Oblast 3 – DNES  Zajištění vyšší dostupnosti informací zákazníkům</vt:lpstr>
      <vt:lpstr>Oblast 3 – DNES  Zajištění vyšší dostupnosti informací zákazníkům</vt:lpstr>
      <vt:lpstr>Vyhodnocení KPIs – 2025 </vt:lpstr>
      <vt:lpstr>Oblast 1 – 2025 Vytvoření podmínek pro vyšší penetraci DECE, akumulace a elektromobility</vt:lpstr>
      <vt:lpstr>Oblast 1 – 2025 Vytvoření podmínek pro vyšší penetraci DECE, akumulace a elektromobility</vt:lpstr>
      <vt:lpstr>Oblast 2 – 2025 Zvýšení spolehlivosti, kvality a bezpečnosti dodávek elektrické energie</vt:lpstr>
      <vt:lpstr>Oblast 3 – 2025  Zajištění vyšší dostupnosti informací zákazníkům</vt:lpstr>
      <vt:lpstr>Oblast 3 – 2025  Zajištění vyšší dostupnosti informací zákazníkům</vt:lpstr>
      <vt:lpstr>Oblast 3 – 2025  Zajištění vyšší dostupnosti informací zákazníkům</vt:lpstr>
      <vt:lpstr>Vyhodnocení KPIs – 2030 </vt:lpstr>
      <vt:lpstr>Oblast 1 – 2030 Vytvoření podmínek pro vyšší penetraci DECE, akumulace a elektromobility</vt:lpstr>
      <vt:lpstr>Oblast 1 – 2030 Vytvoření podmínek pro vyšší penetraci DECE, akumulace a elektromobility</vt:lpstr>
      <vt:lpstr>Oblast 2 – 2030 Zvýšení spolehlivosti, kvality a bezpečnosti dodávek elektrické energie</vt:lpstr>
      <vt:lpstr>Oblast 3 – 2030  Zajištění vyšší dostupnosti informací zákazníkům</vt:lpstr>
      <vt:lpstr>Oblast 3 – 2030  Zajištění vyšší dostupnosti informací zákazníkům</vt:lpstr>
      <vt:lpstr>Oblast 3 – 2030  Zajištění vyšší dostupnosti informací zákazníkům</vt:lpstr>
      <vt:lpstr>Vyhodnocení KPIs – 2040 </vt:lpstr>
      <vt:lpstr>Oblast 1 – 2040 Vytvoření podmínek pro vyšší penetraci DECE, akumulace a elektromobility</vt:lpstr>
      <vt:lpstr>Oblast 1 – 2040 Vytvoření podmínek pro vyšší penetraci DECE, akumulace a elektromobility</vt:lpstr>
      <vt:lpstr>Oblast 2 – 2040 Zvýšení spolehlivosti, kvality a bezpečnosti dodávek elektrické energie</vt:lpstr>
      <vt:lpstr>Oblast 3 – 2040  Zajištění vyšší dostupnosti informací zákazníkům</vt:lpstr>
      <vt:lpstr>Oblast 3 – 2040  Zajištění vyšší dostupnosti informací zákazníkům</vt:lpstr>
      <vt:lpstr>Oblast 3 – 2040  Zajištění vyšší dostupnosti informací zákazníkům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Stanislav Brejcha</dc:creator>
  <cp:lastModifiedBy>Stanislav Brejcha</cp:lastModifiedBy>
  <cp:revision>4</cp:revision>
  <dcterms:created xsi:type="dcterms:W3CDTF">2023-09-06T06:53:49Z</dcterms:created>
  <dcterms:modified xsi:type="dcterms:W3CDTF">2023-09-11T09:06:46Z</dcterms:modified>
</cp:coreProperties>
</file>