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6" r:id="rId2"/>
    <p:sldMasterId id="2147483668" r:id="rId3"/>
    <p:sldMasterId id="2147483674" r:id="rId4"/>
    <p:sldMasterId id="2147483680" r:id="rId5"/>
  </p:sldMasterIdLst>
  <p:notesMasterIdLst>
    <p:notesMasterId r:id="rId27"/>
  </p:notesMasterIdLst>
  <p:handoutMasterIdLst>
    <p:handoutMasterId r:id="rId28"/>
  </p:handoutMasterIdLst>
  <p:sldIdLst>
    <p:sldId id="269" r:id="rId6"/>
    <p:sldId id="345" r:id="rId7"/>
    <p:sldId id="435" r:id="rId8"/>
    <p:sldId id="436" r:id="rId9"/>
    <p:sldId id="370" r:id="rId10"/>
    <p:sldId id="387" r:id="rId11"/>
    <p:sldId id="420" r:id="rId12"/>
    <p:sldId id="418" r:id="rId13"/>
    <p:sldId id="421" r:id="rId14"/>
    <p:sldId id="422" r:id="rId15"/>
    <p:sldId id="424" r:id="rId16"/>
    <p:sldId id="425" r:id="rId17"/>
    <p:sldId id="426" r:id="rId18"/>
    <p:sldId id="427" r:id="rId19"/>
    <p:sldId id="428" r:id="rId20"/>
    <p:sldId id="429" r:id="rId21"/>
    <p:sldId id="431" r:id="rId22"/>
    <p:sldId id="432" r:id="rId23"/>
    <p:sldId id="433" r:id="rId24"/>
    <p:sldId id="434" r:id="rId25"/>
    <p:sldId id="267" r:id="rId26"/>
  </p:sldIdLst>
  <p:sldSz cx="9144000" cy="6858000" type="screen4x3"/>
  <p:notesSz cx="7104063" cy="102346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E46C22EB-5F59-40AC-9F95-CA5EA5C22B6B}">
          <p14:sldIdLst>
            <p14:sldId id="269"/>
            <p14:sldId id="345"/>
          </p14:sldIdLst>
        </p14:section>
        <p14:section name="Oddíl bez názvu" id="{57E4920C-39CB-46A7-89DC-FBAFE1BB9F25}">
          <p14:sldIdLst>
            <p14:sldId id="435"/>
            <p14:sldId id="436"/>
            <p14:sldId id="370"/>
            <p14:sldId id="387"/>
            <p14:sldId id="420"/>
            <p14:sldId id="418"/>
            <p14:sldId id="421"/>
            <p14:sldId id="422"/>
            <p14:sldId id="424"/>
            <p14:sldId id="425"/>
            <p14:sldId id="426"/>
            <p14:sldId id="427"/>
            <p14:sldId id="428"/>
            <p14:sldId id="429"/>
            <p14:sldId id="431"/>
            <p14:sldId id="432"/>
            <p14:sldId id="433"/>
            <p14:sldId id="434"/>
          </p14:sldIdLst>
        </p14:section>
        <p14:section name="Oddíl bez názvu" id="{AF0F15F1-F7AF-4560-ABCF-490317209F89}">
          <p14:sldIdLst>
            <p14:sldId id="267"/>
          </p14:sldIdLst>
        </p14:section>
      </p14:sectionLst>
    </p:ext>
    <p:ext uri="{EFAFB233-063F-42B5-8137-9DF3F51BA10A}">
      <p15:sldGuideLst xmlns:p15="http://schemas.microsoft.com/office/powerpoint/2012/main">
        <p15:guide id="1" orient="horz" pos="281">
          <p15:clr>
            <a:srgbClr val="A4A3A4"/>
          </p15:clr>
        </p15:guide>
        <p15:guide id="2" orient="horz" pos="3843">
          <p15:clr>
            <a:srgbClr val="A4A3A4"/>
          </p15:clr>
        </p15:guide>
        <p15:guide id="3" orient="horz" pos="3562">
          <p15:clr>
            <a:srgbClr val="A4A3A4"/>
          </p15:clr>
        </p15:guide>
        <p15:guide id="4" pos="5481">
          <p15:clr>
            <a:srgbClr val="A4A3A4"/>
          </p15:clr>
        </p15:guide>
        <p15:guide id="5" pos="280">
          <p15:clr>
            <a:srgbClr val="A4A3A4"/>
          </p15:clr>
        </p15:guide>
        <p15:guide id="6" pos="1746">
          <p15:clr>
            <a:srgbClr val="A4A3A4"/>
          </p15:clr>
        </p15:guide>
        <p15:guide id="7" pos="1462">
          <p15:clr>
            <a:srgbClr val="A4A3A4"/>
          </p15:clr>
        </p15:guide>
        <p15:guide id="8" pos="3207">
          <p15:clr>
            <a:srgbClr val="A4A3A4"/>
          </p15:clr>
        </p15:guide>
        <p15:guide id="9" pos="2928">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B8D"/>
    <a:srgbClr val="B9E0F7"/>
    <a:srgbClr val="13B5EA"/>
    <a:srgbClr val="FF33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88" autoAdjust="0"/>
    <p:restoredTop sz="94660"/>
  </p:normalViewPr>
  <p:slideViewPr>
    <p:cSldViewPr snapToGrid="0" snapToObjects="1">
      <p:cViewPr varScale="1">
        <p:scale>
          <a:sx n="114" d="100"/>
          <a:sy n="114" d="100"/>
        </p:scale>
        <p:origin x="1302" y="114"/>
      </p:cViewPr>
      <p:guideLst>
        <p:guide orient="horz" pos="281"/>
        <p:guide orient="horz" pos="3843"/>
        <p:guide orient="horz" pos="3562"/>
        <p:guide pos="5481"/>
        <p:guide pos="280"/>
        <p:guide pos="1746"/>
        <p:guide pos="1462"/>
        <p:guide pos="3207"/>
        <p:guide pos="2928"/>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varScale="1">
        <p:scale>
          <a:sx n="113" d="100"/>
          <a:sy n="113" d="100"/>
        </p:scale>
        <p:origin x="2394" y="90"/>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1"/>
            <a:ext cx="2212130" cy="511731"/>
          </a:xfrm>
          <a:prstGeom prst="rect">
            <a:avLst/>
          </a:prstGeom>
        </p:spPr>
        <p:txBody>
          <a:bodyPr vert="horz" lIns="94778" tIns="47390" rIns="94778" bIns="47390" rtlCol="0"/>
          <a:lstStyle>
            <a:lvl1pPr algn="l">
              <a:defRPr sz="1200"/>
            </a:lvl1pPr>
          </a:lstStyle>
          <a:p>
            <a:endParaRPr lang="cs-CZ" dirty="0"/>
          </a:p>
        </p:txBody>
      </p:sp>
      <p:sp>
        <p:nvSpPr>
          <p:cNvPr id="3" name="Zástupný symbol pro datum 2"/>
          <p:cNvSpPr>
            <a:spLocks noGrp="1"/>
          </p:cNvSpPr>
          <p:nvPr>
            <p:ph type="dt" sz="quarter" idx="1"/>
          </p:nvPr>
        </p:nvSpPr>
        <p:spPr>
          <a:xfrm>
            <a:off x="4023995" y="1"/>
            <a:ext cx="3078427" cy="511731"/>
          </a:xfrm>
          <a:prstGeom prst="rect">
            <a:avLst/>
          </a:prstGeom>
        </p:spPr>
        <p:txBody>
          <a:bodyPr vert="horz" lIns="94778" tIns="47390" rIns="94778" bIns="47390" rtlCol="0"/>
          <a:lstStyle>
            <a:lvl1pPr algn="r">
              <a:defRPr sz="1200"/>
            </a:lvl1pPr>
          </a:lstStyle>
          <a:p>
            <a:fld id="{E0FB0F22-8DED-4CDA-BC4E-47C3EA70254F}" type="datetimeFigureOut">
              <a:rPr lang="cs-CZ" smtClean="0"/>
              <a:pPr/>
              <a:t>13.09.2023</a:t>
            </a:fld>
            <a:endParaRPr lang="cs-CZ"/>
          </a:p>
        </p:txBody>
      </p:sp>
      <p:sp>
        <p:nvSpPr>
          <p:cNvPr id="4" name="Zástupný symbol pro zápatí 3"/>
          <p:cNvSpPr>
            <a:spLocks noGrp="1"/>
          </p:cNvSpPr>
          <p:nvPr>
            <p:ph type="ftr" sz="quarter" idx="2"/>
          </p:nvPr>
        </p:nvSpPr>
        <p:spPr>
          <a:xfrm>
            <a:off x="3" y="9721108"/>
            <a:ext cx="3078427" cy="511731"/>
          </a:xfrm>
          <a:prstGeom prst="rect">
            <a:avLst/>
          </a:prstGeom>
        </p:spPr>
        <p:txBody>
          <a:bodyPr vert="horz" lIns="94778" tIns="47390" rIns="94778" bIns="4739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4023995" y="9721108"/>
            <a:ext cx="3078427" cy="511731"/>
          </a:xfrm>
          <a:prstGeom prst="rect">
            <a:avLst/>
          </a:prstGeom>
        </p:spPr>
        <p:txBody>
          <a:bodyPr vert="horz" lIns="94778" tIns="47390" rIns="94778" bIns="47390" rtlCol="0" anchor="b"/>
          <a:lstStyle>
            <a:lvl1pPr algn="r">
              <a:defRPr sz="1200"/>
            </a:lvl1pPr>
          </a:lstStyle>
          <a:p>
            <a:fld id="{81C9265F-04F2-4D47-A1E7-EE74899987E2}" type="slidenum">
              <a:rPr lang="cs-CZ" smtClean="0"/>
              <a:pPr/>
              <a:t>‹#›</a:t>
            </a:fld>
            <a:endParaRPr lang="cs-CZ" dirty="0"/>
          </a:p>
        </p:txBody>
      </p:sp>
    </p:spTree>
    <p:extLst>
      <p:ext uri="{BB962C8B-B14F-4D97-AF65-F5344CB8AC3E}">
        <p14:creationId xmlns:p14="http://schemas.microsoft.com/office/powerpoint/2010/main" val="32833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3" y="1"/>
            <a:ext cx="3078427" cy="511731"/>
          </a:xfrm>
          <a:prstGeom prst="rect">
            <a:avLst/>
          </a:prstGeom>
        </p:spPr>
        <p:txBody>
          <a:bodyPr vert="horz" lIns="94778" tIns="47390" rIns="94778" bIns="47390" rtlCol="0"/>
          <a:lstStyle>
            <a:lvl1pPr algn="l">
              <a:defRPr sz="1200"/>
            </a:lvl1pPr>
          </a:lstStyle>
          <a:p>
            <a:endParaRPr lang="cs-CZ"/>
          </a:p>
        </p:txBody>
      </p:sp>
      <p:sp>
        <p:nvSpPr>
          <p:cNvPr id="3" name="Zástupný symbol pro datum 2"/>
          <p:cNvSpPr>
            <a:spLocks noGrp="1"/>
          </p:cNvSpPr>
          <p:nvPr>
            <p:ph type="dt" idx="1"/>
          </p:nvPr>
        </p:nvSpPr>
        <p:spPr>
          <a:xfrm>
            <a:off x="4023995" y="1"/>
            <a:ext cx="3078427" cy="511731"/>
          </a:xfrm>
          <a:prstGeom prst="rect">
            <a:avLst/>
          </a:prstGeom>
        </p:spPr>
        <p:txBody>
          <a:bodyPr vert="horz" lIns="94778" tIns="47390" rIns="94778" bIns="47390" rtlCol="0"/>
          <a:lstStyle>
            <a:lvl1pPr algn="r">
              <a:defRPr sz="1200"/>
            </a:lvl1pPr>
          </a:lstStyle>
          <a:p>
            <a:fld id="{440993F1-D5EC-4943-97AA-C86D9E6B9167}" type="datetimeFigureOut">
              <a:rPr lang="cs-CZ" smtClean="0"/>
              <a:pPr/>
              <a:t>13.09.2023</a:t>
            </a:fld>
            <a:endParaRPr lang="cs-CZ"/>
          </a:p>
        </p:txBody>
      </p:sp>
      <p:sp>
        <p:nvSpPr>
          <p:cNvPr id="4" name="Zástupný symbol pro obrázek snímku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4778" tIns="47390" rIns="94778" bIns="47390" rtlCol="0" anchor="ctr"/>
          <a:lstStyle/>
          <a:p>
            <a:endParaRPr lang="cs-CZ"/>
          </a:p>
        </p:txBody>
      </p:sp>
      <p:sp>
        <p:nvSpPr>
          <p:cNvPr id="5" name="Zástupný symbol pro poznámky 4"/>
          <p:cNvSpPr>
            <a:spLocks noGrp="1"/>
          </p:cNvSpPr>
          <p:nvPr>
            <p:ph type="body" sz="quarter" idx="3"/>
          </p:nvPr>
        </p:nvSpPr>
        <p:spPr>
          <a:xfrm>
            <a:off x="710407" y="4861444"/>
            <a:ext cx="5683250" cy="4605576"/>
          </a:xfrm>
          <a:prstGeom prst="rect">
            <a:avLst/>
          </a:prstGeom>
        </p:spPr>
        <p:txBody>
          <a:bodyPr vert="horz" lIns="94778" tIns="47390" rIns="94778" bIns="4739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3" y="9721108"/>
            <a:ext cx="3078427" cy="511731"/>
          </a:xfrm>
          <a:prstGeom prst="rect">
            <a:avLst/>
          </a:prstGeom>
        </p:spPr>
        <p:txBody>
          <a:bodyPr vert="horz" lIns="94778" tIns="47390" rIns="94778" bIns="4739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4023995" y="9721108"/>
            <a:ext cx="3078427" cy="511731"/>
          </a:xfrm>
          <a:prstGeom prst="rect">
            <a:avLst/>
          </a:prstGeom>
        </p:spPr>
        <p:txBody>
          <a:bodyPr vert="horz" lIns="94778" tIns="47390" rIns="94778" bIns="47390" rtlCol="0" anchor="b"/>
          <a:lstStyle>
            <a:lvl1pPr algn="r">
              <a:defRPr sz="1200"/>
            </a:lvl1pPr>
          </a:lstStyle>
          <a:p>
            <a:fld id="{E160BDDA-8E2B-4061-8BE0-CED46ED94034}" type="slidenum">
              <a:rPr lang="cs-CZ" smtClean="0"/>
              <a:pPr/>
              <a:t>‹#›</a:t>
            </a:fld>
            <a:endParaRPr lang="cs-CZ"/>
          </a:p>
        </p:txBody>
      </p:sp>
    </p:spTree>
    <p:extLst>
      <p:ext uri="{BB962C8B-B14F-4D97-AF65-F5344CB8AC3E}">
        <p14:creationId xmlns:p14="http://schemas.microsoft.com/office/powerpoint/2010/main" val="3715258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rgbClr val="004B8D"/>
        </a:solidFill>
        <a:effectLst/>
      </p:bgPr>
    </p:bg>
    <p:spTree>
      <p:nvGrpSpPr>
        <p:cNvPr id="1" name=""/>
        <p:cNvGrpSpPr/>
        <p:nvPr/>
      </p:nvGrpSpPr>
      <p:grpSpPr>
        <a:xfrm>
          <a:off x="0" y="0"/>
          <a:ext cx="0" cy="0"/>
          <a:chOff x="0" y="0"/>
          <a:chExt cx="0" cy="0"/>
        </a:xfrm>
      </p:grpSpPr>
      <p:sp>
        <p:nvSpPr>
          <p:cNvPr id="10" name="Obdélník 9"/>
          <p:cNvSpPr/>
          <p:nvPr userDrawn="1"/>
        </p:nvSpPr>
        <p:spPr>
          <a:xfrm>
            <a:off x="714" y="0"/>
            <a:ext cx="9143999" cy="6206002"/>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userDrawn="1"/>
        </p:nvSpPr>
        <p:spPr>
          <a:xfrm>
            <a:off x="4851400" y="2844800"/>
            <a:ext cx="4293313" cy="4013199"/>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userDrawn="1"/>
        </p:nvSpPr>
        <p:spPr>
          <a:xfrm>
            <a:off x="0" y="5654675"/>
            <a:ext cx="2320925" cy="1203325"/>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ctrTitle"/>
          </p:nvPr>
        </p:nvSpPr>
        <p:spPr>
          <a:xfrm>
            <a:off x="444500" y="446088"/>
            <a:ext cx="8242300" cy="615553"/>
          </a:xfrm>
        </p:spPr>
        <p:txBody>
          <a:bodyPr wrap="square" lIns="0" tIns="0" rIns="0" bIns="0" anchor="t" anchorCtr="0">
            <a:spAutoFit/>
          </a:bodyPr>
          <a:lstStyle>
            <a:lvl1pPr algn="l">
              <a:defRPr sz="4000">
                <a:solidFill>
                  <a:schemeClr val="bg1"/>
                </a:solidFill>
              </a:defRPr>
            </a:lvl1pPr>
          </a:lstStyle>
          <a:p>
            <a:r>
              <a:rPr lang="cs-CZ"/>
              <a:t>Kliknutím lze upravit styl.</a:t>
            </a:r>
            <a:endParaRPr lang="cs-CZ" dirty="0"/>
          </a:p>
        </p:txBody>
      </p:sp>
      <p:sp>
        <p:nvSpPr>
          <p:cNvPr id="3" name="Podnadpis 2"/>
          <p:cNvSpPr>
            <a:spLocks noGrp="1"/>
          </p:cNvSpPr>
          <p:nvPr>
            <p:ph type="subTitle" idx="1"/>
          </p:nvPr>
        </p:nvSpPr>
        <p:spPr>
          <a:xfrm>
            <a:off x="444500" y="1061640"/>
            <a:ext cx="8242300" cy="1800000"/>
          </a:xfrm>
        </p:spPr>
        <p:txBody>
          <a:bodyPr wrap="square" lIns="0" tIns="360000" rIns="0" bIns="0">
            <a:no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cs-CZ" dirty="0"/>
          </a:p>
        </p:txBody>
      </p:sp>
      <p:pic>
        <p:nvPicPr>
          <p:cNvPr id="12"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4500" y="5806475"/>
            <a:ext cx="1699200" cy="798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090400" y="3632034"/>
            <a:ext cx="4053600" cy="3225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Zástupný symbol pro číslo snímku 4"/>
          <p:cNvSpPr>
            <a:spLocks noGrp="1"/>
          </p:cNvSpPr>
          <p:nvPr userDrawn="1"/>
        </p:nvSpPr>
        <p:spPr>
          <a:xfrm>
            <a:off x="8141197" y="6335867"/>
            <a:ext cx="460893" cy="365125"/>
          </a:xfrm>
          <a:prstGeom prst="rect">
            <a:avLst/>
          </a:prstGeom>
        </p:spPr>
        <p:txBody>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8840746-E84D-450F-9CEF-85632363BC31}" type="slidenum">
              <a:rPr lang="cs-CZ" baseline="0" smtClean="0">
                <a:solidFill>
                  <a:schemeClr val="bg1"/>
                </a:solidFill>
              </a:rPr>
              <a:pPr/>
              <a:t>‹#›</a:t>
            </a:fld>
            <a:endParaRPr lang="cs-CZ" baseline="0" dirty="0">
              <a:solidFill>
                <a:schemeClr val="bg1"/>
              </a:solidFill>
            </a:endParaRPr>
          </a:p>
        </p:txBody>
      </p:sp>
    </p:spTree>
    <p:extLst>
      <p:ext uri="{BB962C8B-B14F-4D97-AF65-F5344CB8AC3E}">
        <p14:creationId xmlns:p14="http://schemas.microsoft.com/office/powerpoint/2010/main" val="2642970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A2C4F8CA-C91E-4A3E-ABA8-B672652A68AC}" type="datetimeFigureOut">
              <a:rPr lang="cs-CZ" smtClean="0"/>
              <a:t>13.09.2023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F248B96-7751-46B3-98CA-2B233D6DA6A2}" type="slidenum">
              <a:rPr lang="cs-CZ" smtClean="0"/>
              <a:t>‹#›</a:t>
            </a:fld>
            <a:endParaRPr lang="cs-CZ"/>
          </a:p>
        </p:txBody>
      </p:sp>
    </p:spTree>
    <p:extLst>
      <p:ext uri="{BB962C8B-B14F-4D97-AF65-F5344CB8AC3E}">
        <p14:creationId xmlns:p14="http://schemas.microsoft.com/office/powerpoint/2010/main" val="2450743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A2C4F8CA-C91E-4A3E-ABA8-B672652A68AC}" type="datetimeFigureOut">
              <a:rPr lang="cs-CZ" smtClean="0"/>
              <a:t>13.09.2023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F248B96-7751-46B3-98CA-2B233D6DA6A2}" type="slidenum">
              <a:rPr lang="cs-CZ" smtClean="0"/>
              <a:t>‹#›</a:t>
            </a:fld>
            <a:endParaRPr lang="cs-CZ"/>
          </a:p>
        </p:txBody>
      </p:sp>
    </p:spTree>
    <p:extLst>
      <p:ext uri="{BB962C8B-B14F-4D97-AF65-F5344CB8AC3E}">
        <p14:creationId xmlns:p14="http://schemas.microsoft.com/office/powerpoint/2010/main" val="2613454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2C4F8CA-C91E-4A3E-ABA8-B672652A68AC}" type="datetimeFigureOut">
              <a:rPr lang="cs-CZ" smtClean="0"/>
              <a:t>13.09.2023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F248B96-7751-46B3-98CA-2B233D6DA6A2}" type="slidenum">
              <a:rPr lang="cs-CZ" smtClean="0"/>
              <a:t>‹#›</a:t>
            </a:fld>
            <a:endParaRPr lang="cs-CZ"/>
          </a:p>
        </p:txBody>
      </p:sp>
    </p:spTree>
    <p:extLst>
      <p:ext uri="{BB962C8B-B14F-4D97-AF65-F5344CB8AC3E}">
        <p14:creationId xmlns:p14="http://schemas.microsoft.com/office/powerpoint/2010/main" val="2888416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A2C4F8CA-C91E-4A3E-ABA8-B672652A68AC}" type="datetimeFigureOut">
              <a:rPr lang="cs-CZ" smtClean="0"/>
              <a:t>13.09.2023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F248B96-7751-46B3-98CA-2B233D6DA6A2}" type="slidenum">
              <a:rPr lang="cs-CZ" smtClean="0"/>
              <a:t>‹#›</a:t>
            </a:fld>
            <a:endParaRPr lang="cs-CZ"/>
          </a:p>
        </p:txBody>
      </p:sp>
    </p:spTree>
    <p:extLst>
      <p:ext uri="{BB962C8B-B14F-4D97-AF65-F5344CB8AC3E}">
        <p14:creationId xmlns:p14="http://schemas.microsoft.com/office/powerpoint/2010/main" val="2192930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A2C4F8CA-C91E-4A3E-ABA8-B672652A68AC}" type="datetimeFigureOut">
              <a:rPr lang="cs-CZ" smtClean="0"/>
              <a:t>13.09.2023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F248B96-7751-46B3-98CA-2B233D6DA6A2}" type="slidenum">
              <a:rPr lang="cs-CZ" smtClean="0"/>
              <a:t>‹#›</a:t>
            </a:fld>
            <a:endParaRPr lang="cs-CZ"/>
          </a:p>
        </p:txBody>
      </p:sp>
    </p:spTree>
    <p:extLst>
      <p:ext uri="{BB962C8B-B14F-4D97-AF65-F5344CB8AC3E}">
        <p14:creationId xmlns:p14="http://schemas.microsoft.com/office/powerpoint/2010/main" val="1448914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2C4F8CA-C91E-4A3E-ABA8-B672652A68AC}" type="datetimeFigureOut">
              <a:rPr lang="cs-CZ" smtClean="0"/>
              <a:t>13.09.2023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F248B96-7751-46B3-98CA-2B233D6DA6A2}" type="slidenum">
              <a:rPr lang="cs-CZ" smtClean="0"/>
              <a:t>‹#›</a:t>
            </a:fld>
            <a:endParaRPr lang="cs-CZ"/>
          </a:p>
        </p:txBody>
      </p:sp>
    </p:spTree>
    <p:extLst>
      <p:ext uri="{BB962C8B-B14F-4D97-AF65-F5344CB8AC3E}">
        <p14:creationId xmlns:p14="http://schemas.microsoft.com/office/powerpoint/2010/main" val="42767384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2C4F8CA-C91E-4A3E-ABA8-B672652A68AC}" type="datetimeFigureOut">
              <a:rPr lang="cs-CZ" smtClean="0"/>
              <a:t>13.09.2023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F248B96-7751-46B3-98CA-2B233D6DA6A2}" type="slidenum">
              <a:rPr lang="cs-CZ" smtClean="0"/>
              <a:t>‹#›</a:t>
            </a:fld>
            <a:endParaRPr lang="cs-CZ"/>
          </a:p>
        </p:txBody>
      </p:sp>
    </p:spTree>
    <p:extLst>
      <p:ext uri="{BB962C8B-B14F-4D97-AF65-F5344CB8AC3E}">
        <p14:creationId xmlns:p14="http://schemas.microsoft.com/office/powerpoint/2010/main" val="35368035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rgbClr val="004B8D"/>
        </a:solidFill>
        <a:effectLst/>
      </p:bgPr>
    </p:bg>
    <p:spTree>
      <p:nvGrpSpPr>
        <p:cNvPr id="1" name=""/>
        <p:cNvGrpSpPr/>
        <p:nvPr/>
      </p:nvGrpSpPr>
      <p:grpSpPr>
        <a:xfrm>
          <a:off x="0" y="0"/>
          <a:ext cx="0" cy="0"/>
          <a:chOff x="0" y="0"/>
          <a:chExt cx="0" cy="0"/>
        </a:xfrm>
      </p:grpSpPr>
      <p:sp>
        <p:nvSpPr>
          <p:cNvPr id="10" name="Obdélník 9"/>
          <p:cNvSpPr/>
          <p:nvPr userDrawn="1"/>
        </p:nvSpPr>
        <p:spPr>
          <a:xfrm>
            <a:off x="714" y="0"/>
            <a:ext cx="9143999" cy="6206002"/>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FFFF"/>
              </a:solidFill>
            </a:endParaRPr>
          </a:p>
        </p:txBody>
      </p:sp>
      <p:sp>
        <p:nvSpPr>
          <p:cNvPr id="8" name="Obdélník 7"/>
          <p:cNvSpPr/>
          <p:nvPr userDrawn="1"/>
        </p:nvSpPr>
        <p:spPr>
          <a:xfrm>
            <a:off x="4851400" y="2844800"/>
            <a:ext cx="4293313" cy="4013199"/>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FFFF"/>
              </a:solidFill>
            </a:endParaRPr>
          </a:p>
        </p:txBody>
      </p:sp>
      <p:sp>
        <p:nvSpPr>
          <p:cNvPr id="9" name="Obdélník 8"/>
          <p:cNvSpPr/>
          <p:nvPr userDrawn="1"/>
        </p:nvSpPr>
        <p:spPr>
          <a:xfrm>
            <a:off x="0" y="5654675"/>
            <a:ext cx="2320925" cy="1203325"/>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FFFF"/>
              </a:solidFill>
            </a:endParaRPr>
          </a:p>
        </p:txBody>
      </p:sp>
      <p:sp>
        <p:nvSpPr>
          <p:cNvPr id="2" name="Nadpis 1"/>
          <p:cNvSpPr>
            <a:spLocks noGrp="1"/>
          </p:cNvSpPr>
          <p:nvPr>
            <p:ph type="ctrTitle"/>
          </p:nvPr>
        </p:nvSpPr>
        <p:spPr>
          <a:xfrm>
            <a:off x="444500" y="446088"/>
            <a:ext cx="8242300" cy="615553"/>
          </a:xfrm>
        </p:spPr>
        <p:txBody>
          <a:bodyPr wrap="square" lIns="0" tIns="0" rIns="0" bIns="0" anchor="t" anchorCtr="0">
            <a:spAutoFit/>
          </a:bodyPr>
          <a:lstStyle>
            <a:lvl1pPr algn="l">
              <a:defRPr sz="4000">
                <a:solidFill>
                  <a:schemeClr val="bg1"/>
                </a:solidFill>
              </a:defRPr>
            </a:lvl1pPr>
          </a:lstStyle>
          <a:p>
            <a:r>
              <a:rPr lang="cs-CZ"/>
              <a:t>Kliknutím lze upravit styl.</a:t>
            </a:r>
            <a:endParaRPr lang="cs-CZ" dirty="0"/>
          </a:p>
        </p:txBody>
      </p:sp>
      <p:sp>
        <p:nvSpPr>
          <p:cNvPr id="3" name="Podnadpis 2"/>
          <p:cNvSpPr>
            <a:spLocks noGrp="1"/>
          </p:cNvSpPr>
          <p:nvPr>
            <p:ph type="subTitle" idx="1"/>
          </p:nvPr>
        </p:nvSpPr>
        <p:spPr>
          <a:xfrm>
            <a:off x="444500" y="1061640"/>
            <a:ext cx="8242300" cy="1800000"/>
          </a:xfrm>
        </p:spPr>
        <p:txBody>
          <a:bodyPr wrap="square" lIns="0" tIns="360000" rIns="0" bIns="0">
            <a:no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cs-CZ" dirty="0"/>
          </a:p>
        </p:txBody>
      </p:sp>
      <p:pic>
        <p:nvPicPr>
          <p:cNvPr id="12"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4500" y="5806475"/>
            <a:ext cx="1699200" cy="798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090400" y="3632034"/>
            <a:ext cx="4053600" cy="3225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Zástupný symbol pro číslo snímku 4"/>
          <p:cNvSpPr>
            <a:spLocks noGrp="1"/>
          </p:cNvSpPr>
          <p:nvPr userDrawn="1"/>
        </p:nvSpPr>
        <p:spPr>
          <a:xfrm>
            <a:off x="8141197" y="6335867"/>
            <a:ext cx="460893" cy="365125"/>
          </a:xfrm>
          <a:prstGeom prst="rect">
            <a:avLst/>
          </a:prstGeom>
        </p:spPr>
        <p:txBody>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8840746-E84D-450F-9CEF-85632363BC31}" type="slidenum">
              <a:rPr lang="cs-CZ" smtClean="0">
                <a:solidFill>
                  <a:srgbClr val="FFFFFF"/>
                </a:solidFill>
              </a:rPr>
              <a:pPr/>
              <a:t>‹#›</a:t>
            </a:fld>
            <a:endParaRPr lang="cs-CZ" dirty="0">
              <a:solidFill>
                <a:srgbClr val="FFFFFF"/>
              </a:solidFill>
            </a:endParaRPr>
          </a:p>
        </p:txBody>
      </p:sp>
    </p:spTree>
    <p:extLst>
      <p:ext uri="{BB962C8B-B14F-4D97-AF65-F5344CB8AC3E}">
        <p14:creationId xmlns:p14="http://schemas.microsoft.com/office/powerpoint/2010/main" val="156277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adpis a text">
    <p:spTree>
      <p:nvGrpSpPr>
        <p:cNvPr id="1" name=""/>
        <p:cNvGrpSpPr/>
        <p:nvPr/>
      </p:nvGrpSpPr>
      <p:grpSpPr>
        <a:xfrm>
          <a:off x="0" y="0"/>
          <a:ext cx="0" cy="0"/>
          <a:chOff x="0" y="0"/>
          <a:chExt cx="0" cy="0"/>
        </a:xfrm>
      </p:grpSpPr>
      <p:sp>
        <p:nvSpPr>
          <p:cNvPr id="3" name="Nadpis 2"/>
          <p:cNvSpPr>
            <a:spLocks noGrp="1"/>
          </p:cNvSpPr>
          <p:nvPr>
            <p:ph type="title"/>
          </p:nvPr>
        </p:nvSpPr>
        <p:spPr/>
        <p:txBody>
          <a:bodyPr anchor="t" anchorCtr="0"/>
          <a:lstStyle/>
          <a:p>
            <a:r>
              <a:rPr lang="cs-CZ"/>
              <a:t>Kliknutím lze upravit styl.</a:t>
            </a:r>
            <a:endParaRPr lang="cs-CZ" dirty="0"/>
          </a:p>
        </p:txBody>
      </p:sp>
      <p:sp>
        <p:nvSpPr>
          <p:cNvPr id="6" name="Zástupný symbol pro text 5"/>
          <p:cNvSpPr>
            <a:spLocks noGrp="1"/>
          </p:cNvSpPr>
          <p:nvPr>
            <p:ph type="body" sz="quarter" idx="10"/>
          </p:nvPr>
        </p:nvSpPr>
        <p:spPr>
          <a:xfrm>
            <a:off x="444500" y="1000086"/>
            <a:ext cx="8242300" cy="4654589"/>
          </a:xfrm>
        </p:spPr>
        <p:txBody>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Tree>
    <p:extLst>
      <p:ext uri="{BB962C8B-B14F-4D97-AF65-F5344CB8AC3E}">
        <p14:creationId xmlns:p14="http://schemas.microsoft.com/office/powerpoint/2010/main" val="14092981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bjekt a text">
    <p:spTree>
      <p:nvGrpSpPr>
        <p:cNvPr id="1" name=""/>
        <p:cNvGrpSpPr/>
        <p:nvPr/>
      </p:nvGrpSpPr>
      <p:grpSpPr>
        <a:xfrm>
          <a:off x="0" y="0"/>
          <a:ext cx="0" cy="0"/>
          <a:chOff x="0" y="0"/>
          <a:chExt cx="0" cy="0"/>
        </a:xfrm>
      </p:grpSpPr>
      <p:sp>
        <p:nvSpPr>
          <p:cNvPr id="2" name="Nadpis 1"/>
          <p:cNvSpPr>
            <a:spLocks noGrp="1"/>
          </p:cNvSpPr>
          <p:nvPr>
            <p:ph type="title"/>
          </p:nvPr>
        </p:nvSpPr>
        <p:spPr>
          <a:xfrm>
            <a:off x="5091112" y="446088"/>
            <a:ext cx="3609975" cy="430887"/>
          </a:xfrm>
        </p:spPr>
        <p:txBody>
          <a:bodyPr lIns="0" tIns="0" rIns="0" bIns="0" anchor="t" anchorCtr="0">
            <a:spAutoFit/>
          </a:bodyPr>
          <a:lstStyle>
            <a:lvl1pPr algn="l">
              <a:defRPr sz="2800">
                <a:solidFill>
                  <a:schemeClr val="accent2"/>
                </a:solidFill>
              </a:defRPr>
            </a:lvl1pPr>
          </a:lstStyle>
          <a:p>
            <a:r>
              <a:rPr lang="cs-CZ"/>
              <a:t>Kliknutím lze upravit styl.</a:t>
            </a:r>
            <a:endParaRPr lang="cs-CZ" dirty="0"/>
          </a:p>
        </p:txBody>
      </p:sp>
      <p:sp>
        <p:nvSpPr>
          <p:cNvPr id="6" name="Zástupný symbol pro obsah 5"/>
          <p:cNvSpPr>
            <a:spLocks noGrp="1"/>
          </p:cNvSpPr>
          <p:nvPr>
            <p:ph sz="quarter" idx="14"/>
          </p:nvPr>
        </p:nvSpPr>
        <p:spPr>
          <a:xfrm>
            <a:off x="444500" y="446088"/>
            <a:ext cx="4203700" cy="5208587"/>
          </a:xfrm>
        </p:spPr>
        <p:txBody>
          <a:bodyPr/>
          <a:lstStyle>
            <a:lvl1pPr>
              <a:buNone/>
              <a:defRPr/>
            </a:lvl1pPr>
          </a:lstStyle>
          <a:p>
            <a:pPr lvl="0"/>
            <a:r>
              <a:rPr lang="cs-CZ"/>
              <a:t>Kliknutím lze upravit styly předlohy textu.</a:t>
            </a:r>
          </a:p>
        </p:txBody>
      </p:sp>
      <p:sp>
        <p:nvSpPr>
          <p:cNvPr id="4" name="Zástupný symbol pro text 3"/>
          <p:cNvSpPr>
            <a:spLocks noGrp="1"/>
          </p:cNvSpPr>
          <p:nvPr>
            <p:ph type="body" sz="quarter" idx="15"/>
          </p:nvPr>
        </p:nvSpPr>
        <p:spPr>
          <a:xfrm>
            <a:off x="5091113" y="876975"/>
            <a:ext cx="3609975" cy="4777700"/>
          </a:xfrm>
        </p:spPr>
        <p:txBody>
          <a:bodyPr>
            <a:normAutofit/>
          </a:bodyPr>
          <a:lstStyle>
            <a:lvl1pPr>
              <a:defRPr sz="2000"/>
            </a:lvl1pPr>
            <a:lvl2pPr>
              <a:defRPr sz="2000"/>
            </a:lvl2pPr>
            <a:lvl3pPr>
              <a:defRPr sz="2000"/>
            </a:lvl3pPr>
            <a:lvl4pPr>
              <a:defRPr sz="2000"/>
            </a:lvl4pPr>
            <a:lvl5pPr>
              <a:defRPr sz="20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725626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text">
    <p:spTree>
      <p:nvGrpSpPr>
        <p:cNvPr id="1" name=""/>
        <p:cNvGrpSpPr/>
        <p:nvPr/>
      </p:nvGrpSpPr>
      <p:grpSpPr>
        <a:xfrm>
          <a:off x="0" y="0"/>
          <a:ext cx="0" cy="0"/>
          <a:chOff x="0" y="0"/>
          <a:chExt cx="0" cy="0"/>
        </a:xfrm>
      </p:grpSpPr>
      <p:sp>
        <p:nvSpPr>
          <p:cNvPr id="3" name="Nadpis 2"/>
          <p:cNvSpPr>
            <a:spLocks noGrp="1"/>
          </p:cNvSpPr>
          <p:nvPr>
            <p:ph type="title"/>
          </p:nvPr>
        </p:nvSpPr>
        <p:spPr/>
        <p:txBody>
          <a:bodyPr anchor="t" anchorCtr="0"/>
          <a:lstStyle/>
          <a:p>
            <a:r>
              <a:rPr lang="cs-CZ"/>
              <a:t>Kliknutím lze upravit styl.</a:t>
            </a:r>
            <a:endParaRPr lang="cs-CZ" dirty="0"/>
          </a:p>
        </p:txBody>
      </p:sp>
      <p:sp>
        <p:nvSpPr>
          <p:cNvPr id="6" name="Zástupný symbol pro text 5"/>
          <p:cNvSpPr>
            <a:spLocks noGrp="1"/>
          </p:cNvSpPr>
          <p:nvPr>
            <p:ph type="body" sz="quarter" idx="10"/>
          </p:nvPr>
        </p:nvSpPr>
        <p:spPr>
          <a:xfrm>
            <a:off x="444500" y="1000086"/>
            <a:ext cx="8242300" cy="4654589"/>
          </a:xfrm>
        </p:spPr>
        <p:txBody>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Tree>
    <p:extLst>
      <p:ext uri="{BB962C8B-B14F-4D97-AF65-F5344CB8AC3E}">
        <p14:creationId xmlns:p14="http://schemas.microsoft.com/office/powerpoint/2010/main" val="17131744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adpis a objekt">
    <p:spTree>
      <p:nvGrpSpPr>
        <p:cNvPr id="1" name=""/>
        <p:cNvGrpSpPr/>
        <p:nvPr/>
      </p:nvGrpSpPr>
      <p:grpSpPr>
        <a:xfrm>
          <a:off x="0" y="0"/>
          <a:ext cx="0" cy="0"/>
          <a:chOff x="0" y="0"/>
          <a:chExt cx="0" cy="0"/>
        </a:xfrm>
      </p:grpSpPr>
      <p:sp>
        <p:nvSpPr>
          <p:cNvPr id="6" name="Zástupný symbol pro obsah 5"/>
          <p:cNvSpPr>
            <a:spLocks noGrp="1"/>
          </p:cNvSpPr>
          <p:nvPr>
            <p:ph sz="quarter" idx="10"/>
          </p:nvPr>
        </p:nvSpPr>
        <p:spPr>
          <a:xfrm>
            <a:off x="444500" y="1000085"/>
            <a:ext cx="8256588" cy="4654589"/>
          </a:xfrm>
        </p:spPr>
        <p:txBody>
          <a:bodyPr/>
          <a:lstStyle>
            <a:lvl1pPr>
              <a:buNone/>
              <a:defRPr/>
            </a:lvl1pPr>
          </a:lstStyle>
          <a:p>
            <a:pPr lvl="0"/>
            <a:r>
              <a:rPr lang="cs-CZ"/>
              <a:t>Kliknutím lze upravit styly předlohy textu.</a:t>
            </a:r>
          </a:p>
        </p:txBody>
      </p:sp>
      <p:sp>
        <p:nvSpPr>
          <p:cNvPr id="3" name="Nadpis 2"/>
          <p:cNvSpPr>
            <a:spLocks noGrp="1"/>
          </p:cNvSpPr>
          <p:nvPr>
            <p:ph type="title"/>
          </p:nvPr>
        </p:nvSpPr>
        <p:spPr/>
        <p:txBody>
          <a:bodyPr/>
          <a:lstStyle/>
          <a:p>
            <a:r>
              <a:rPr lang="cs-CZ"/>
              <a:t>Kliknutím lze upravit styl.</a:t>
            </a:r>
            <a:endParaRPr lang="cs-CZ" dirty="0"/>
          </a:p>
        </p:txBody>
      </p:sp>
    </p:spTree>
    <p:extLst>
      <p:ext uri="{BB962C8B-B14F-4D97-AF65-F5344CB8AC3E}">
        <p14:creationId xmlns:p14="http://schemas.microsoft.com/office/powerpoint/2010/main" val="2898796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Závěrečný snímek">
    <p:bg>
      <p:bgPr>
        <a:solidFill>
          <a:srgbClr val="004B8D"/>
        </a:solidFill>
        <a:effectLst/>
      </p:bgPr>
    </p:bg>
    <p:spTree>
      <p:nvGrpSpPr>
        <p:cNvPr id="1" name=""/>
        <p:cNvGrpSpPr/>
        <p:nvPr/>
      </p:nvGrpSpPr>
      <p:grpSpPr>
        <a:xfrm>
          <a:off x="0" y="0"/>
          <a:ext cx="0" cy="0"/>
          <a:chOff x="0" y="0"/>
          <a:chExt cx="0" cy="0"/>
        </a:xfrm>
      </p:grpSpPr>
      <p:sp>
        <p:nvSpPr>
          <p:cNvPr id="10" name="Obdélník 9"/>
          <p:cNvSpPr/>
          <p:nvPr userDrawn="1"/>
        </p:nvSpPr>
        <p:spPr>
          <a:xfrm>
            <a:off x="714" y="0"/>
            <a:ext cx="9143999" cy="6206002"/>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FFFF"/>
              </a:solidFill>
            </a:endParaRPr>
          </a:p>
        </p:txBody>
      </p:sp>
      <p:sp>
        <p:nvSpPr>
          <p:cNvPr id="8" name="Obdélník 7"/>
          <p:cNvSpPr/>
          <p:nvPr userDrawn="1"/>
        </p:nvSpPr>
        <p:spPr>
          <a:xfrm>
            <a:off x="4851400" y="2844800"/>
            <a:ext cx="4293313" cy="4013199"/>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FFFF"/>
              </a:solidFill>
            </a:endParaRPr>
          </a:p>
        </p:txBody>
      </p:sp>
      <p:sp>
        <p:nvSpPr>
          <p:cNvPr id="9" name="Obdélník 8"/>
          <p:cNvSpPr/>
          <p:nvPr userDrawn="1"/>
        </p:nvSpPr>
        <p:spPr>
          <a:xfrm>
            <a:off x="0" y="5654675"/>
            <a:ext cx="2320925" cy="1203325"/>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FFFF"/>
              </a:solidFill>
            </a:endParaRPr>
          </a:p>
        </p:txBody>
      </p:sp>
      <p:sp>
        <p:nvSpPr>
          <p:cNvPr id="7" name="Nadpis 6"/>
          <p:cNvSpPr>
            <a:spLocks noGrp="1"/>
          </p:cNvSpPr>
          <p:nvPr>
            <p:ph type="title"/>
          </p:nvPr>
        </p:nvSpPr>
        <p:spPr>
          <a:xfrm>
            <a:off x="444500" y="1800000"/>
            <a:ext cx="8242299" cy="615553"/>
          </a:xfrm>
        </p:spPr>
        <p:txBody>
          <a:bodyPr anchor="t" anchorCtr="0"/>
          <a:lstStyle>
            <a:lvl1pPr>
              <a:defRPr sz="4000">
                <a:solidFill>
                  <a:schemeClr val="bg1"/>
                </a:solidFill>
              </a:defRPr>
            </a:lvl1pPr>
          </a:lstStyle>
          <a:p>
            <a:r>
              <a:rPr lang="cs-CZ"/>
              <a:t>Kliknutím lze upravit styl.</a:t>
            </a:r>
            <a:endParaRPr lang="cs-CZ" dirty="0"/>
          </a:p>
        </p:txBody>
      </p:sp>
      <p:pic>
        <p:nvPicPr>
          <p:cNvPr id="12"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4500" y="5806475"/>
            <a:ext cx="1699200" cy="798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090400" y="3632034"/>
            <a:ext cx="4053600" cy="3225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Zástupný symbol pro číslo snímku 4"/>
          <p:cNvSpPr>
            <a:spLocks noGrp="1"/>
          </p:cNvSpPr>
          <p:nvPr userDrawn="1"/>
        </p:nvSpPr>
        <p:spPr>
          <a:xfrm>
            <a:off x="8141197" y="6335867"/>
            <a:ext cx="460893" cy="365125"/>
          </a:xfrm>
          <a:prstGeom prst="rect">
            <a:avLst/>
          </a:prstGeom>
        </p:spPr>
        <p:txBody>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8840746-E84D-450F-9CEF-85632363BC31}" type="slidenum">
              <a:rPr lang="cs-CZ" smtClean="0">
                <a:solidFill>
                  <a:srgbClr val="FFFFFF"/>
                </a:solidFill>
              </a:rPr>
              <a:pPr/>
              <a:t>‹#›</a:t>
            </a:fld>
            <a:endParaRPr lang="cs-CZ" dirty="0">
              <a:solidFill>
                <a:srgbClr val="FFFFFF"/>
              </a:solidFill>
            </a:endParaRPr>
          </a:p>
        </p:txBody>
      </p:sp>
    </p:spTree>
    <p:extLst>
      <p:ext uri="{BB962C8B-B14F-4D97-AF65-F5344CB8AC3E}">
        <p14:creationId xmlns:p14="http://schemas.microsoft.com/office/powerpoint/2010/main" val="11363940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rgbClr val="004B8D"/>
        </a:solidFill>
        <a:effectLst/>
      </p:bgPr>
    </p:bg>
    <p:spTree>
      <p:nvGrpSpPr>
        <p:cNvPr id="1" name=""/>
        <p:cNvGrpSpPr/>
        <p:nvPr/>
      </p:nvGrpSpPr>
      <p:grpSpPr>
        <a:xfrm>
          <a:off x="0" y="0"/>
          <a:ext cx="0" cy="0"/>
          <a:chOff x="0" y="0"/>
          <a:chExt cx="0" cy="0"/>
        </a:xfrm>
      </p:grpSpPr>
      <p:sp>
        <p:nvSpPr>
          <p:cNvPr id="10" name="Obdélník 9"/>
          <p:cNvSpPr/>
          <p:nvPr userDrawn="1"/>
        </p:nvSpPr>
        <p:spPr>
          <a:xfrm>
            <a:off x="714" y="0"/>
            <a:ext cx="9143999" cy="6206002"/>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FFFF"/>
              </a:solidFill>
            </a:endParaRPr>
          </a:p>
        </p:txBody>
      </p:sp>
      <p:sp>
        <p:nvSpPr>
          <p:cNvPr id="8" name="Obdélník 7"/>
          <p:cNvSpPr/>
          <p:nvPr userDrawn="1"/>
        </p:nvSpPr>
        <p:spPr>
          <a:xfrm>
            <a:off x="4851400" y="2844800"/>
            <a:ext cx="4293313" cy="4013199"/>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FFFF"/>
              </a:solidFill>
            </a:endParaRPr>
          </a:p>
        </p:txBody>
      </p:sp>
      <p:sp>
        <p:nvSpPr>
          <p:cNvPr id="9" name="Obdélník 8"/>
          <p:cNvSpPr/>
          <p:nvPr userDrawn="1"/>
        </p:nvSpPr>
        <p:spPr>
          <a:xfrm>
            <a:off x="0" y="5654675"/>
            <a:ext cx="2320925" cy="1203325"/>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FFFF"/>
              </a:solidFill>
            </a:endParaRPr>
          </a:p>
        </p:txBody>
      </p:sp>
      <p:sp>
        <p:nvSpPr>
          <p:cNvPr id="2" name="Nadpis 1"/>
          <p:cNvSpPr>
            <a:spLocks noGrp="1"/>
          </p:cNvSpPr>
          <p:nvPr>
            <p:ph type="ctrTitle"/>
          </p:nvPr>
        </p:nvSpPr>
        <p:spPr>
          <a:xfrm>
            <a:off x="444500" y="446088"/>
            <a:ext cx="8242300" cy="615553"/>
          </a:xfrm>
        </p:spPr>
        <p:txBody>
          <a:bodyPr wrap="square" lIns="0" tIns="0" rIns="0" bIns="0" anchor="t" anchorCtr="0">
            <a:spAutoFit/>
          </a:bodyPr>
          <a:lstStyle>
            <a:lvl1pPr algn="l">
              <a:defRPr sz="4000">
                <a:solidFill>
                  <a:schemeClr val="bg1"/>
                </a:solidFill>
              </a:defRPr>
            </a:lvl1pPr>
          </a:lstStyle>
          <a:p>
            <a:r>
              <a:rPr lang="cs-CZ"/>
              <a:t>Kliknutím lze upravit styl.</a:t>
            </a:r>
            <a:endParaRPr lang="cs-CZ" dirty="0"/>
          </a:p>
        </p:txBody>
      </p:sp>
      <p:sp>
        <p:nvSpPr>
          <p:cNvPr id="3" name="Podnadpis 2"/>
          <p:cNvSpPr>
            <a:spLocks noGrp="1"/>
          </p:cNvSpPr>
          <p:nvPr>
            <p:ph type="subTitle" idx="1"/>
          </p:nvPr>
        </p:nvSpPr>
        <p:spPr>
          <a:xfrm>
            <a:off x="444500" y="1061640"/>
            <a:ext cx="8242300" cy="1800000"/>
          </a:xfrm>
        </p:spPr>
        <p:txBody>
          <a:bodyPr wrap="square" lIns="0" tIns="360000" rIns="0" bIns="0">
            <a:no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cs-CZ" dirty="0"/>
          </a:p>
        </p:txBody>
      </p:sp>
      <p:pic>
        <p:nvPicPr>
          <p:cNvPr id="12"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4500" y="5806475"/>
            <a:ext cx="1699200" cy="798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090400" y="3632034"/>
            <a:ext cx="4053600" cy="3225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Zástupný symbol pro číslo snímku 4"/>
          <p:cNvSpPr>
            <a:spLocks noGrp="1"/>
          </p:cNvSpPr>
          <p:nvPr userDrawn="1"/>
        </p:nvSpPr>
        <p:spPr>
          <a:xfrm>
            <a:off x="8141197" y="6335867"/>
            <a:ext cx="460893" cy="365125"/>
          </a:xfrm>
          <a:prstGeom prst="rect">
            <a:avLst/>
          </a:prstGeom>
        </p:spPr>
        <p:txBody>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8840746-E84D-450F-9CEF-85632363BC31}" type="slidenum">
              <a:rPr lang="cs-CZ" smtClean="0">
                <a:solidFill>
                  <a:srgbClr val="FFFFFF"/>
                </a:solidFill>
              </a:rPr>
              <a:pPr/>
              <a:t>‹#›</a:t>
            </a:fld>
            <a:endParaRPr lang="cs-CZ" dirty="0">
              <a:solidFill>
                <a:srgbClr val="FFFFFF"/>
              </a:solidFill>
            </a:endParaRPr>
          </a:p>
        </p:txBody>
      </p:sp>
    </p:spTree>
    <p:extLst>
      <p:ext uri="{BB962C8B-B14F-4D97-AF65-F5344CB8AC3E}">
        <p14:creationId xmlns:p14="http://schemas.microsoft.com/office/powerpoint/2010/main" val="10174453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adpis a text">
    <p:spTree>
      <p:nvGrpSpPr>
        <p:cNvPr id="1" name=""/>
        <p:cNvGrpSpPr/>
        <p:nvPr/>
      </p:nvGrpSpPr>
      <p:grpSpPr>
        <a:xfrm>
          <a:off x="0" y="0"/>
          <a:ext cx="0" cy="0"/>
          <a:chOff x="0" y="0"/>
          <a:chExt cx="0" cy="0"/>
        </a:xfrm>
      </p:grpSpPr>
      <p:sp>
        <p:nvSpPr>
          <p:cNvPr id="3" name="Nadpis 2"/>
          <p:cNvSpPr>
            <a:spLocks noGrp="1"/>
          </p:cNvSpPr>
          <p:nvPr>
            <p:ph type="title"/>
          </p:nvPr>
        </p:nvSpPr>
        <p:spPr/>
        <p:txBody>
          <a:bodyPr anchor="t" anchorCtr="0"/>
          <a:lstStyle/>
          <a:p>
            <a:r>
              <a:rPr lang="cs-CZ"/>
              <a:t>Kliknutím lze upravit styl.</a:t>
            </a:r>
            <a:endParaRPr lang="cs-CZ" dirty="0"/>
          </a:p>
        </p:txBody>
      </p:sp>
      <p:sp>
        <p:nvSpPr>
          <p:cNvPr id="6" name="Zástupný symbol pro text 5"/>
          <p:cNvSpPr>
            <a:spLocks noGrp="1"/>
          </p:cNvSpPr>
          <p:nvPr>
            <p:ph type="body" sz="quarter" idx="10"/>
          </p:nvPr>
        </p:nvSpPr>
        <p:spPr>
          <a:xfrm>
            <a:off x="444500" y="1000086"/>
            <a:ext cx="8242300" cy="4654589"/>
          </a:xfrm>
        </p:spPr>
        <p:txBody>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Tree>
    <p:extLst>
      <p:ext uri="{BB962C8B-B14F-4D97-AF65-F5344CB8AC3E}">
        <p14:creationId xmlns:p14="http://schemas.microsoft.com/office/powerpoint/2010/main" val="4516377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bjekt a text">
    <p:spTree>
      <p:nvGrpSpPr>
        <p:cNvPr id="1" name=""/>
        <p:cNvGrpSpPr/>
        <p:nvPr/>
      </p:nvGrpSpPr>
      <p:grpSpPr>
        <a:xfrm>
          <a:off x="0" y="0"/>
          <a:ext cx="0" cy="0"/>
          <a:chOff x="0" y="0"/>
          <a:chExt cx="0" cy="0"/>
        </a:xfrm>
      </p:grpSpPr>
      <p:sp>
        <p:nvSpPr>
          <p:cNvPr id="2" name="Nadpis 1"/>
          <p:cNvSpPr>
            <a:spLocks noGrp="1"/>
          </p:cNvSpPr>
          <p:nvPr>
            <p:ph type="title"/>
          </p:nvPr>
        </p:nvSpPr>
        <p:spPr>
          <a:xfrm>
            <a:off x="5091112" y="446088"/>
            <a:ext cx="3609975" cy="430887"/>
          </a:xfrm>
        </p:spPr>
        <p:txBody>
          <a:bodyPr lIns="0" tIns="0" rIns="0" bIns="0" anchor="t" anchorCtr="0">
            <a:spAutoFit/>
          </a:bodyPr>
          <a:lstStyle>
            <a:lvl1pPr algn="l">
              <a:defRPr sz="2800">
                <a:solidFill>
                  <a:schemeClr val="accent2"/>
                </a:solidFill>
              </a:defRPr>
            </a:lvl1pPr>
          </a:lstStyle>
          <a:p>
            <a:r>
              <a:rPr lang="cs-CZ"/>
              <a:t>Kliknutím lze upravit styl.</a:t>
            </a:r>
            <a:endParaRPr lang="cs-CZ" dirty="0"/>
          </a:p>
        </p:txBody>
      </p:sp>
      <p:sp>
        <p:nvSpPr>
          <p:cNvPr id="6" name="Zástupný symbol pro obsah 5"/>
          <p:cNvSpPr>
            <a:spLocks noGrp="1"/>
          </p:cNvSpPr>
          <p:nvPr>
            <p:ph sz="quarter" idx="14"/>
          </p:nvPr>
        </p:nvSpPr>
        <p:spPr>
          <a:xfrm>
            <a:off x="444500" y="446088"/>
            <a:ext cx="4203700" cy="5208587"/>
          </a:xfrm>
        </p:spPr>
        <p:txBody>
          <a:bodyPr/>
          <a:lstStyle>
            <a:lvl1pPr>
              <a:buNone/>
              <a:defRPr/>
            </a:lvl1pPr>
          </a:lstStyle>
          <a:p>
            <a:pPr lvl="0"/>
            <a:r>
              <a:rPr lang="cs-CZ"/>
              <a:t>Kliknutím lze upravit styly předlohy textu.</a:t>
            </a:r>
          </a:p>
        </p:txBody>
      </p:sp>
      <p:sp>
        <p:nvSpPr>
          <p:cNvPr id="4" name="Zástupný symbol pro text 3"/>
          <p:cNvSpPr>
            <a:spLocks noGrp="1"/>
          </p:cNvSpPr>
          <p:nvPr>
            <p:ph type="body" sz="quarter" idx="15"/>
          </p:nvPr>
        </p:nvSpPr>
        <p:spPr>
          <a:xfrm>
            <a:off x="5091113" y="876975"/>
            <a:ext cx="3609975" cy="4777700"/>
          </a:xfrm>
        </p:spPr>
        <p:txBody>
          <a:bodyPr>
            <a:normAutofit/>
          </a:bodyPr>
          <a:lstStyle>
            <a:lvl1pPr>
              <a:defRPr sz="2000"/>
            </a:lvl1pPr>
            <a:lvl2pPr>
              <a:defRPr sz="2000"/>
            </a:lvl2pPr>
            <a:lvl3pPr>
              <a:defRPr sz="2000"/>
            </a:lvl3pPr>
            <a:lvl4pPr>
              <a:defRPr sz="2000"/>
            </a:lvl4pPr>
            <a:lvl5pPr>
              <a:defRPr sz="20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6446736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Nadpis a objekt">
    <p:spTree>
      <p:nvGrpSpPr>
        <p:cNvPr id="1" name=""/>
        <p:cNvGrpSpPr/>
        <p:nvPr/>
      </p:nvGrpSpPr>
      <p:grpSpPr>
        <a:xfrm>
          <a:off x="0" y="0"/>
          <a:ext cx="0" cy="0"/>
          <a:chOff x="0" y="0"/>
          <a:chExt cx="0" cy="0"/>
        </a:xfrm>
      </p:grpSpPr>
      <p:sp>
        <p:nvSpPr>
          <p:cNvPr id="6" name="Zástupný symbol pro obsah 5"/>
          <p:cNvSpPr>
            <a:spLocks noGrp="1"/>
          </p:cNvSpPr>
          <p:nvPr>
            <p:ph sz="quarter" idx="10"/>
          </p:nvPr>
        </p:nvSpPr>
        <p:spPr>
          <a:xfrm>
            <a:off x="444500" y="1000085"/>
            <a:ext cx="8256588" cy="4654589"/>
          </a:xfrm>
        </p:spPr>
        <p:txBody>
          <a:bodyPr/>
          <a:lstStyle>
            <a:lvl1pPr>
              <a:buNone/>
              <a:defRPr/>
            </a:lvl1pPr>
          </a:lstStyle>
          <a:p>
            <a:pPr lvl="0"/>
            <a:r>
              <a:rPr lang="cs-CZ"/>
              <a:t>Kliknutím lze upravit styly předlohy textu.</a:t>
            </a:r>
          </a:p>
        </p:txBody>
      </p:sp>
      <p:sp>
        <p:nvSpPr>
          <p:cNvPr id="3" name="Nadpis 2"/>
          <p:cNvSpPr>
            <a:spLocks noGrp="1"/>
          </p:cNvSpPr>
          <p:nvPr>
            <p:ph type="title"/>
          </p:nvPr>
        </p:nvSpPr>
        <p:spPr/>
        <p:txBody>
          <a:bodyPr/>
          <a:lstStyle/>
          <a:p>
            <a:r>
              <a:rPr lang="cs-CZ"/>
              <a:t>Kliknutím lze upravit styl.</a:t>
            </a:r>
            <a:endParaRPr lang="cs-CZ" dirty="0"/>
          </a:p>
        </p:txBody>
      </p:sp>
    </p:spTree>
    <p:extLst>
      <p:ext uri="{BB962C8B-B14F-4D97-AF65-F5344CB8AC3E}">
        <p14:creationId xmlns:p14="http://schemas.microsoft.com/office/powerpoint/2010/main" val="34621581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Závěrečný snímek">
    <p:bg>
      <p:bgPr>
        <a:solidFill>
          <a:srgbClr val="004B8D"/>
        </a:solidFill>
        <a:effectLst/>
      </p:bgPr>
    </p:bg>
    <p:spTree>
      <p:nvGrpSpPr>
        <p:cNvPr id="1" name=""/>
        <p:cNvGrpSpPr/>
        <p:nvPr/>
      </p:nvGrpSpPr>
      <p:grpSpPr>
        <a:xfrm>
          <a:off x="0" y="0"/>
          <a:ext cx="0" cy="0"/>
          <a:chOff x="0" y="0"/>
          <a:chExt cx="0" cy="0"/>
        </a:xfrm>
      </p:grpSpPr>
      <p:sp>
        <p:nvSpPr>
          <p:cNvPr id="10" name="Obdélník 9"/>
          <p:cNvSpPr/>
          <p:nvPr userDrawn="1"/>
        </p:nvSpPr>
        <p:spPr>
          <a:xfrm>
            <a:off x="714" y="0"/>
            <a:ext cx="9143999" cy="6206002"/>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FFFF"/>
              </a:solidFill>
            </a:endParaRPr>
          </a:p>
        </p:txBody>
      </p:sp>
      <p:sp>
        <p:nvSpPr>
          <p:cNvPr id="8" name="Obdélník 7"/>
          <p:cNvSpPr/>
          <p:nvPr userDrawn="1"/>
        </p:nvSpPr>
        <p:spPr>
          <a:xfrm>
            <a:off x="4851400" y="2844800"/>
            <a:ext cx="4293313" cy="4013199"/>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FFFF"/>
              </a:solidFill>
            </a:endParaRPr>
          </a:p>
        </p:txBody>
      </p:sp>
      <p:sp>
        <p:nvSpPr>
          <p:cNvPr id="9" name="Obdélník 8"/>
          <p:cNvSpPr/>
          <p:nvPr userDrawn="1"/>
        </p:nvSpPr>
        <p:spPr>
          <a:xfrm>
            <a:off x="0" y="5654675"/>
            <a:ext cx="2320925" cy="1203325"/>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FFFF"/>
              </a:solidFill>
            </a:endParaRPr>
          </a:p>
        </p:txBody>
      </p:sp>
      <p:sp>
        <p:nvSpPr>
          <p:cNvPr id="7" name="Nadpis 6"/>
          <p:cNvSpPr>
            <a:spLocks noGrp="1"/>
          </p:cNvSpPr>
          <p:nvPr>
            <p:ph type="title"/>
          </p:nvPr>
        </p:nvSpPr>
        <p:spPr>
          <a:xfrm>
            <a:off x="444500" y="1800000"/>
            <a:ext cx="8242299" cy="615553"/>
          </a:xfrm>
        </p:spPr>
        <p:txBody>
          <a:bodyPr anchor="t" anchorCtr="0"/>
          <a:lstStyle>
            <a:lvl1pPr>
              <a:defRPr sz="4000">
                <a:solidFill>
                  <a:schemeClr val="bg1"/>
                </a:solidFill>
              </a:defRPr>
            </a:lvl1pPr>
          </a:lstStyle>
          <a:p>
            <a:r>
              <a:rPr lang="cs-CZ"/>
              <a:t>Kliknutím lze upravit styl.</a:t>
            </a:r>
            <a:endParaRPr lang="cs-CZ" dirty="0"/>
          </a:p>
        </p:txBody>
      </p:sp>
      <p:pic>
        <p:nvPicPr>
          <p:cNvPr id="12"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4500" y="5806475"/>
            <a:ext cx="1699200" cy="798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090400" y="3632034"/>
            <a:ext cx="4053600" cy="3225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Zástupný symbol pro číslo snímku 4"/>
          <p:cNvSpPr>
            <a:spLocks noGrp="1"/>
          </p:cNvSpPr>
          <p:nvPr userDrawn="1"/>
        </p:nvSpPr>
        <p:spPr>
          <a:xfrm>
            <a:off x="8141197" y="6335867"/>
            <a:ext cx="460893" cy="365125"/>
          </a:xfrm>
          <a:prstGeom prst="rect">
            <a:avLst/>
          </a:prstGeom>
        </p:spPr>
        <p:txBody>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8840746-E84D-450F-9CEF-85632363BC31}" type="slidenum">
              <a:rPr lang="cs-CZ" smtClean="0">
                <a:solidFill>
                  <a:srgbClr val="FFFFFF"/>
                </a:solidFill>
              </a:rPr>
              <a:pPr/>
              <a:t>‹#›</a:t>
            </a:fld>
            <a:endParaRPr lang="cs-CZ" dirty="0">
              <a:solidFill>
                <a:srgbClr val="FFFFFF"/>
              </a:solidFill>
            </a:endParaRPr>
          </a:p>
        </p:txBody>
      </p:sp>
    </p:spTree>
    <p:extLst>
      <p:ext uri="{BB962C8B-B14F-4D97-AF65-F5344CB8AC3E}">
        <p14:creationId xmlns:p14="http://schemas.microsoft.com/office/powerpoint/2010/main" val="9778422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rgbClr val="004B8D"/>
        </a:solidFill>
        <a:effectLst/>
      </p:bgPr>
    </p:bg>
    <p:spTree>
      <p:nvGrpSpPr>
        <p:cNvPr id="1" name=""/>
        <p:cNvGrpSpPr/>
        <p:nvPr/>
      </p:nvGrpSpPr>
      <p:grpSpPr>
        <a:xfrm>
          <a:off x="0" y="0"/>
          <a:ext cx="0" cy="0"/>
          <a:chOff x="0" y="0"/>
          <a:chExt cx="0" cy="0"/>
        </a:xfrm>
      </p:grpSpPr>
      <p:sp>
        <p:nvSpPr>
          <p:cNvPr id="10" name="Obdélník 9"/>
          <p:cNvSpPr/>
          <p:nvPr userDrawn="1"/>
        </p:nvSpPr>
        <p:spPr>
          <a:xfrm>
            <a:off x="714" y="0"/>
            <a:ext cx="9143999" cy="6206002"/>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FFFF"/>
              </a:solidFill>
            </a:endParaRPr>
          </a:p>
        </p:txBody>
      </p:sp>
      <p:sp>
        <p:nvSpPr>
          <p:cNvPr id="8" name="Obdélník 7"/>
          <p:cNvSpPr/>
          <p:nvPr userDrawn="1"/>
        </p:nvSpPr>
        <p:spPr>
          <a:xfrm>
            <a:off x="4851400" y="2844800"/>
            <a:ext cx="4293313" cy="4013199"/>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FFFF"/>
              </a:solidFill>
            </a:endParaRPr>
          </a:p>
        </p:txBody>
      </p:sp>
      <p:sp>
        <p:nvSpPr>
          <p:cNvPr id="9" name="Obdélník 8"/>
          <p:cNvSpPr/>
          <p:nvPr userDrawn="1"/>
        </p:nvSpPr>
        <p:spPr>
          <a:xfrm>
            <a:off x="0" y="5654675"/>
            <a:ext cx="2320925" cy="1203325"/>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FFFF"/>
              </a:solidFill>
            </a:endParaRPr>
          </a:p>
        </p:txBody>
      </p:sp>
      <p:sp>
        <p:nvSpPr>
          <p:cNvPr id="2" name="Nadpis 1"/>
          <p:cNvSpPr>
            <a:spLocks noGrp="1"/>
          </p:cNvSpPr>
          <p:nvPr>
            <p:ph type="ctrTitle"/>
          </p:nvPr>
        </p:nvSpPr>
        <p:spPr>
          <a:xfrm>
            <a:off x="444500" y="446088"/>
            <a:ext cx="8242300" cy="615553"/>
          </a:xfrm>
        </p:spPr>
        <p:txBody>
          <a:bodyPr wrap="square" lIns="0" tIns="0" rIns="0" bIns="0" anchor="t" anchorCtr="0">
            <a:spAutoFit/>
          </a:bodyPr>
          <a:lstStyle>
            <a:lvl1pPr algn="l">
              <a:defRPr sz="4000">
                <a:solidFill>
                  <a:schemeClr val="bg1"/>
                </a:solidFill>
              </a:defRPr>
            </a:lvl1pPr>
          </a:lstStyle>
          <a:p>
            <a:r>
              <a:rPr lang="cs-CZ"/>
              <a:t>Kliknutím lze upravit styl.</a:t>
            </a:r>
            <a:endParaRPr lang="cs-CZ" dirty="0"/>
          </a:p>
        </p:txBody>
      </p:sp>
      <p:sp>
        <p:nvSpPr>
          <p:cNvPr id="3" name="Podnadpis 2"/>
          <p:cNvSpPr>
            <a:spLocks noGrp="1"/>
          </p:cNvSpPr>
          <p:nvPr>
            <p:ph type="subTitle" idx="1"/>
          </p:nvPr>
        </p:nvSpPr>
        <p:spPr>
          <a:xfrm>
            <a:off x="444500" y="1061640"/>
            <a:ext cx="8242300" cy="1800000"/>
          </a:xfrm>
        </p:spPr>
        <p:txBody>
          <a:bodyPr wrap="square" lIns="0" tIns="360000" rIns="0" bIns="0">
            <a:no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cs-CZ" dirty="0"/>
          </a:p>
        </p:txBody>
      </p:sp>
      <p:pic>
        <p:nvPicPr>
          <p:cNvPr id="12"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4500" y="5806475"/>
            <a:ext cx="1699200" cy="798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090400" y="3632034"/>
            <a:ext cx="4053600" cy="3225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Zástupný symbol pro číslo snímku 4"/>
          <p:cNvSpPr>
            <a:spLocks noGrp="1"/>
          </p:cNvSpPr>
          <p:nvPr userDrawn="1"/>
        </p:nvSpPr>
        <p:spPr>
          <a:xfrm>
            <a:off x="8141197" y="6335867"/>
            <a:ext cx="460893" cy="365125"/>
          </a:xfrm>
          <a:prstGeom prst="rect">
            <a:avLst/>
          </a:prstGeom>
        </p:spPr>
        <p:txBody>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8840746-E84D-450F-9CEF-85632363BC31}" type="slidenum">
              <a:rPr lang="cs-CZ" smtClean="0">
                <a:solidFill>
                  <a:srgbClr val="FFFFFF"/>
                </a:solidFill>
              </a:rPr>
              <a:pPr/>
              <a:t>‹#›</a:t>
            </a:fld>
            <a:endParaRPr lang="cs-CZ" dirty="0">
              <a:solidFill>
                <a:srgbClr val="FFFFFF"/>
              </a:solidFill>
            </a:endParaRPr>
          </a:p>
        </p:txBody>
      </p:sp>
    </p:spTree>
    <p:extLst>
      <p:ext uri="{BB962C8B-B14F-4D97-AF65-F5344CB8AC3E}">
        <p14:creationId xmlns:p14="http://schemas.microsoft.com/office/powerpoint/2010/main" val="521848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Nadpis a text">
    <p:spTree>
      <p:nvGrpSpPr>
        <p:cNvPr id="1" name=""/>
        <p:cNvGrpSpPr/>
        <p:nvPr/>
      </p:nvGrpSpPr>
      <p:grpSpPr>
        <a:xfrm>
          <a:off x="0" y="0"/>
          <a:ext cx="0" cy="0"/>
          <a:chOff x="0" y="0"/>
          <a:chExt cx="0" cy="0"/>
        </a:xfrm>
      </p:grpSpPr>
      <p:sp>
        <p:nvSpPr>
          <p:cNvPr id="3" name="Nadpis 2"/>
          <p:cNvSpPr>
            <a:spLocks noGrp="1"/>
          </p:cNvSpPr>
          <p:nvPr>
            <p:ph type="title"/>
          </p:nvPr>
        </p:nvSpPr>
        <p:spPr/>
        <p:txBody>
          <a:bodyPr anchor="t" anchorCtr="0"/>
          <a:lstStyle/>
          <a:p>
            <a:r>
              <a:rPr lang="cs-CZ"/>
              <a:t>Kliknutím lze upravit styl.</a:t>
            </a:r>
            <a:endParaRPr lang="cs-CZ" dirty="0"/>
          </a:p>
        </p:txBody>
      </p:sp>
      <p:sp>
        <p:nvSpPr>
          <p:cNvPr id="6" name="Zástupný symbol pro text 5"/>
          <p:cNvSpPr>
            <a:spLocks noGrp="1"/>
          </p:cNvSpPr>
          <p:nvPr>
            <p:ph type="body" sz="quarter" idx="10"/>
          </p:nvPr>
        </p:nvSpPr>
        <p:spPr>
          <a:xfrm>
            <a:off x="444500" y="1000086"/>
            <a:ext cx="8242300" cy="4654589"/>
          </a:xfrm>
        </p:spPr>
        <p:txBody>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Tree>
    <p:extLst>
      <p:ext uri="{BB962C8B-B14F-4D97-AF65-F5344CB8AC3E}">
        <p14:creationId xmlns:p14="http://schemas.microsoft.com/office/powerpoint/2010/main" val="31516254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Objekt a text">
    <p:spTree>
      <p:nvGrpSpPr>
        <p:cNvPr id="1" name=""/>
        <p:cNvGrpSpPr/>
        <p:nvPr/>
      </p:nvGrpSpPr>
      <p:grpSpPr>
        <a:xfrm>
          <a:off x="0" y="0"/>
          <a:ext cx="0" cy="0"/>
          <a:chOff x="0" y="0"/>
          <a:chExt cx="0" cy="0"/>
        </a:xfrm>
      </p:grpSpPr>
      <p:sp>
        <p:nvSpPr>
          <p:cNvPr id="2" name="Nadpis 1"/>
          <p:cNvSpPr>
            <a:spLocks noGrp="1"/>
          </p:cNvSpPr>
          <p:nvPr>
            <p:ph type="title"/>
          </p:nvPr>
        </p:nvSpPr>
        <p:spPr>
          <a:xfrm>
            <a:off x="5091112" y="446088"/>
            <a:ext cx="3609975" cy="430887"/>
          </a:xfrm>
        </p:spPr>
        <p:txBody>
          <a:bodyPr lIns="0" tIns="0" rIns="0" bIns="0" anchor="t" anchorCtr="0">
            <a:spAutoFit/>
          </a:bodyPr>
          <a:lstStyle>
            <a:lvl1pPr algn="l">
              <a:defRPr sz="2800">
                <a:solidFill>
                  <a:schemeClr val="accent2"/>
                </a:solidFill>
              </a:defRPr>
            </a:lvl1pPr>
          </a:lstStyle>
          <a:p>
            <a:r>
              <a:rPr lang="cs-CZ"/>
              <a:t>Kliknutím lze upravit styl.</a:t>
            </a:r>
            <a:endParaRPr lang="cs-CZ" dirty="0"/>
          </a:p>
        </p:txBody>
      </p:sp>
      <p:sp>
        <p:nvSpPr>
          <p:cNvPr id="6" name="Zástupný symbol pro obsah 5"/>
          <p:cNvSpPr>
            <a:spLocks noGrp="1"/>
          </p:cNvSpPr>
          <p:nvPr>
            <p:ph sz="quarter" idx="14"/>
          </p:nvPr>
        </p:nvSpPr>
        <p:spPr>
          <a:xfrm>
            <a:off x="444500" y="446088"/>
            <a:ext cx="4203700" cy="5208587"/>
          </a:xfrm>
        </p:spPr>
        <p:txBody>
          <a:bodyPr/>
          <a:lstStyle>
            <a:lvl1pPr>
              <a:buNone/>
              <a:defRPr/>
            </a:lvl1pPr>
          </a:lstStyle>
          <a:p>
            <a:pPr lvl="0"/>
            <a:r>
              <a:rPr lang="cs-CZ"/>
              <a:t>Kliknutím lze upravit styly předlohy textu.</a:t>
            </a:r>
          </a:p>
        </p:txBody>
      </p:sp>
      <p:sp>
        <p:nvSpPr>
          <p:cNvPr id="4" name="Zástupný symbol pro text 3"/>
          <p:cNvSpPr>
            <a:spLocks noGrp="1"/>
          </p:cNvSpPr>
          <p:nvPr>
            <p:ph type="body" sz="quarter" idx="15"/>
          </p:nvPr>
        </p:nvSpPr>
        <p:spPr>
          <a:xfrm>
            <a:off x="5091113" y="876975"/>
            <a:ext cx="3609975" cy="4777700"/>
          </a:xfrm>
        </p:spPr>
        <p:txBody>
          <a:bodyPr>
            <a:normAutofit/>
          </a:bodyPr>
          <a:lstStyle>
            <a:lvl1pPr>
              <a:defRPr sz="2000"/>
            </a:lvl1pPr>
            <a:lvl2pPr>
              <a:defRPr sz="2000"/>
            </a:lvl2pPr>
            <a:lvl3pPr>
              <a:defRPr sz="2000"/>
            </a:lvl3pPr>
            <a:lvl4pPr>
              <a:defRPr sz="2000"/>
            </a:lvl4pPr>
            <a:lvl5pPr>
              <a:defRPr sz="20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1565750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bjekt a text">
    <p:spTree>
      <p:nvGrpSpPr>
        <p:cNvPr id="1" name=""/>
        <p:cNvGrpSpPr/>
        <p:nvPr/>
      </p:nvGrpSpPr>
      <p:grpSpPr>
        <a:xfrm>
          <a:off x="0" y="0"/>
          <a:ext cx="0" cy="0"/>
          <a:chOff x="0" y="0"/>
          <a:chExt cx="0" cy="0"/>
        </a:xfrm>
      </p:grpSpPr>
      <p:sp>
        <p:nvSpPr>
          <p:cNvPr id="2" name="Nadpis 1"/>
          <p:cNvSpPr>
            <a:spLocks noGrp="1"/>
          </p:cNvSpPr>
          <p:nvPr>
            <p:ph type="title"/>
          </p:nvPr>
        </p:nvSpPr>
        <p:spPr>
          <a:xfrm>
            <a:off x="5091112" y="446088"/>
            <a:ext cx="3609975" cy="430887"/>
          </a:xfrm>
        </p:spPr>
        <p:txBody>
          <a:bodyPr lIns="0" tIns="0" rIns="0" bIns="0" anchor="t" anchorCtr="0">
            <a:spAutoFit/>
          </a:bodyPr>
          <a:lstStyle>
            <a:lvl1pPr algn="l">
              <a:defRPr sz="2800">
                <a:solidFill>
                  <a:schemeClr val="accent2"/>
                </a:solidFill>
              </a:defRPr>
            </a:lvl1pPr>
          </a:lstStyle>
          <a:p>
            <a:r>
              <a:rPr lang="cs-CZ"/>
              <a:t>Kliknutím lze upravit styl.</a:t>
            </a:r>
            <a:endParaRPr lang="cs-CZ" dirty="0"/>
          </a:p>
        </p:txBody>
      </p:sp>
      <p:sp>
        <p:nvSpPr>
          <p:cNvPr id="6" name="Zástupný symbol pro obsah 5"/>
          <p:cNvSpPr>
            <a:spLocks noGrp="1"/>
          </p:cNvSpPr>
          <p:nvPr>
            <p:ph sz="quarter" idx="14"/>
          </p:nvPr>
        </p:nvSpPr>
        <p:spPr>
          <a:xfrm>
            <a:off x="444500" y="446088"/>
            <a:ext cx="4203700" cy="5208587"/>
          </a:xfrm>
        </p:spPr>
        <p:txBody>
          <a:bodyPr/>
          <a:lstStyle>
            <a:lvl1pPr>
              <a:buNone/>
              <a:defRPr/>
            </a:lvl1pPr>
          </a:lstStyle>
          <a:p>
            <a:pPr lvl="0"/>
            <a:r>
              <a:rPr lang="cs-CZ"/>
              <a:t>Kliknutím lze upravit styly předlohy textu.</a:t>
            </a:r>
          </a:p>
        </p:txBody>
      </p:sp>
      <p:sp>
        <p:nvSpPr>
          <p:cNvPr id="4" name="Zástupný symbol pro text 3"/>
          <p:cNvSpPr>
            <a:spLocks noGrp="1"/>
          </p:cNvSpPr>
          <p:nvPr>
            <p:ph type="body" sz="quarter" idx="15"/>
          </p:nvPr>
        </p:nvSpPr>
        <p:spPr>
          <a:xfrm>
            <a:off x="5091113" y="876975"/>
            <a:ext cx="3609975" cy="4777700"/>
          </a:xfrm>
        </p:spPr>
        <p:txBody>
          <a:bodyPr>
            <a:normAutofit/>
          </a:bodyPr>
          <a:lstStyle>
            <a:lvl1pPr>
              <a:defRPr sz="2000"/>
            </a:lvl1pPr>
            <a:lvl2pPr>
              <a:defRPr sz="2000"/>
            </a:lvl2pPr>
            <a:lvl3pPr>
              <a:defRPr sz="2000"/>
            </a:lvl3pPr>
            <a:lvl4pPr>
              <a:defRPr sz="2000"/>
            </a:lvl4pPr>
            <a:lvl5pPr>
              <a:defRPr sz="20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17131744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Nadpis a objekt">
    <p:spTree>
      <p:nvGrpSpPr>
        <p:cNvPr id="1" name=""/>
        <p:cNvGrpSpPr/>
        <p:nvPr/>
      </p:nvGrpSpPr>
      <p:grpSpPr>
        <a:xfrm>
          <a:off x="0" y="0"/>
          <a:ext cx="0" cy="0"/>
          <a:chOff x="0" y="0"/>
          <a:chExt cx="0" cy="0"/>
        </a:xfrm>
      </p:grpSpPr>
      <p:sp>
        <p:nvSpPr>
          <p:cNvPr id="6" name="Zástupný symbol pro obsah 5"/>
          <p:cNvSpPr>
            <a:spLocks noGrp="1"/>
          </p:cNvSpPr>
          <p:nvPr>
            <p:ph sz="quarter" idx="10"/>
          </p:nvPr>
        </p:nvSpPr>
        <p:spPr>
          <a:xfrm>
            <a:off x="444500" y="1000085"/>
            <a:ext cx="8256588" cy="4654589"/>
          </a:xfrm>
        </p:spPr>
        <p:txBody>
          <a:bodyPr/>
          <a:lstStyle>
            <a:lvl1pPr>
              <a:buNone/>
              <a:defRPr/>
            </a:lvl1pPr>
          </a:lstStyle>
          <a:p>
            <a:pPr lvl="0"/>
            <a:r>
              <a:rPr lang="cs-CZ"/>
              <a:t>Kliknutím lze upravit styly předlohy textu.</a:t>
            </a:r>
          </a:p>
        </p:txBody>
      </p:sp>
      <p:sp>
        <p:nvSpPr>
          <p:cNvPr id="3" name="Nadpis 2"/>
          <p:cNvSpPr>
            <a:spLocks noGrp="1"/>
          </p:cNvSpPr>
          <p:nvPr>
            <p:ph type="title"/>
          </p:nvPr>
        </p:nvSpPr>
        <p:spPr/>
        <p:txBody>
          <a:bodyPr/>
          <a:lstStyle/>
          <a:p>
            <a:r>
              <a:rPr lang="cs-CZ"/>
              <a:t>Kliknutím lze upravit styl.</a:t>
            </a:r>
            <a:endParaRPr lang="cs-CZ" dirty="0"/>
          </a:p>
        </p:txBody>
      </p:sp>
    </p:spTree>
    <p:extLst>
      <p:ext uri="{BB962C8B-B14F-4D97-AF65-F5344CB8AC3E}">
        <p14:creationId xmlns:p14="http://schemas.microsoft.com/office/powerpoint/2010/main" val="41687010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Závěrečný snímek">
    <p:bg>
      <p:bgPr>
        <a:solidFill>
          <a:srgbClr val="004B8D"/>
        </a:solidFill>
        <a:effectLst/>
      </p:bgPr>
    </p:bg>
    <p:spTree>
      <p:nvGrpSpPr>
        <p:cNvPr id="1" name=""/>
        <p:cNvGrpSpPr/>
        <p:nvPr/>
      </p:nvGrpSpPr>
      <p:grpSpPr>
        <a:xfrm>
          <a:off x="0" y="0"/>
          <a:ext cx="0" cy="0"/>
          <a:chOff x="0" y="0"/>
          <a:chExt cx="0" cy="0"/>
        </a:xfrm>
      </p:grpSpPr>
      <p:sp>
        <p:nvSpPr>
          <p:cNvPr id="10" name="Obdélník 9"/>
          <p:cNvSpPr/>
          <p:nvPr userDrawn="1"/>
        </p:nvSpPr>
        <p:spPr>
          <a:xfrm>
            <a:off x="714" y="0"/>
            <a:ext cx="9143999" cy="6206002"/>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FFFF"/>
              </a:solidFill>
            </a:endParaRPr>
          </a:p>
        </p:txBody>
      </p:sp>
      <p:sp>
        <p:nvSpPr>
          <p:cNvPr id="8" name="Obdélník 7"/>
          <p:cNvSpPr/>
          <p:nvPr userDrawn="1"/>
        </p:nvSpPr>
        <p:spPr>
          <a:xfrm>
            <a:off x="4851400" y="2844800"/>
            <a:ext cx="4293313" cy="4013199"/>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FFFF"/>
              </a:solidFill>
            </a:endParaRPr>
          </a:p>
        </p:txBody>
      </p:sp>
      <p:sp>
        <p:nvSpPr>
          <p:cNvPr id="9" name="Obdélník 8"/>
          <p:cNvSpPr/>
          <p:nvPr userDrawn="1"/>
        </p:nvSpPr>
        <p:spPr>
          <a:xfrm>
            <a:off x="0" y="5654675"/>
            <a:ext cx="2320925" cy="1203325"/>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FFFF"/>
              </a:solidFill>
            </a:endParaRPr>
          </a:p>
        </p:txBody>
      </p:sp>
      <p:sp>
        <p:nvSpPr>
          <p:cNvPr id="7" name="Nadpis 6"/>
          <p:cNvSpPr>
            <a:spLocks noGrp="1"/>
          </p:cNvSpPr>
          <p:nvPr>
            <p:ph type="title"/>
          </p:nvPr>
        </p:nvSpPr>
        <p:spPr>
          <a:xfrm>
            <a:off x="444500" y="1800000"/>
            <a:ext cx="8242299" cy="615553"/>
          </a:xfrm>
        </p:spPr>
        <p:txBody>
          <a:bodyPr anchor="t" anchorCtr="0"/>
          <a:lstStyle>
            <a:lvl1pPr>
              <a:defRPr sz="4000">
                <a:solidFill>
                  <a:schemeClr val="bg1"/>
                </a:solidFill>
              </a:defRPr>
            </a:lvl1pPr>
          </a:lstStyle>
          <a:p>
            <a:r>
              <a:rPr lang="cs-CZ"/>
              <a:t>Kliknutím lze upravit styl.</a:t>
            </a:r>
            <a:endParaRPr lang="cs-CZ" dirty="0"/>
          </a:p>
        </p:txBody>
      </p:sp>
      <p:pic>
        <p:nvPicPr>
          <p:cNvPr id="12"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4500" y="5806475"/>
            <a:ext cx="1699200" cy="798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090400" y="3632034"/>
            <a:ext cx="4053600" cy="3225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Zástupný symbol pro číslo snímku 4"/>
          <p:cNvSpPr>
            <a:spLocks noGrp="1"/>
          </p:cNvSpPr>
          <p:nvPr userDrawn="1"/>
        </p:nvSpPr>
        <p:spPr>
          <a:xfrm>
            <a:off x="8141197" y="6335867"/>
            <a:ext cx="460893" cy="365125"/>
          </a:xfrm>
          <a:prstGeom prst="rect">
            <a:avLst/>
          </a:prstGeom>
        </p:spPr>
        <p:txBody>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8840746-E84D-450F-9CEF-85632363BC31}" type="slidenum">
              <a:rPr lang="cs-CZ" smtClean="0">
                <a:solidFill>
                  <a:srgbClr val="FFFFFF"/>
                </a:solidFill>
              </a:rPr>
              <a:pPr/>
              <a:t>‹#›</a:t>
            </a:fld>
            <a:endParaRPr lang="cs-CZ" dirty="0">
              <a:solidFill>
                <a:srgbClr val="FFFFFF"/>
              </a:solidFill>
            </a:endParaRPr>
          </a:p>
        </p:txBody>
      </p:sp>
    </p:spTree>
    <p:extLst>
      <p:ext uri="{BB962C8B-B14F-4D97-AF65-F5344CB8AC3E}">
        <p14:creationId xmlns:p14="http://schemas.microsoft.com/office/powerpoint/2010/main" val="2989470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objekt">
    <p:spTree>
      <p:nvGrpSpPr>
        <p:cNvPr id="1" name=""/>
        <p:cNvGrpSpPr/>
        <p:nvPr/>
      </p:nvGrpSpPr>
      <p:grpSpPr>
        <a:xfrm>
          <a:off x="0" y="0"/>
          <a:ext cx="0" cy="0"/>
          <a:chOff x="0" y="0"/>
          <a:chExt cx="0" cy="0"/>
        </a:xfrm>
      </p:grpSpPr>
      <p:sp>
        <p:nvSpPr>
          <p:cNvPr id="6" name="Zástupný symbol pro obsah 5"/>
          <p:cNvSpPr>
            <a:spLocks noGrp="1"/>
          </p:cNvSpPr>
          <p:nvPr>
            <p:ph sz="quarter" idx="10"/>
          </p:nvPr>
        </p:nvSpPr>
        <p:spPr>
          <a:xfrm>
            <a:off x="444500" y="1000085"/>
            <a:ext cx="8256588" cy="4654589"/>
          </a:xfrm>
        </p:spPr>
        <p:txBody>
          <a:bodyPr/>
          <a:lstStyle>
            <a:lvl1pPr>
              <a:buNone/>
              <a:defRPr/>
            </a:lvl1pPr>
          </a:lstStyle>
          <a:p>
            <a:pPr lvl="0"/>
            <a:r>
              <a:rPr lang="cs-CZ"/>
              <a:t>Kliknutím lze upravit styly předlohy textu.</a:t>
            </a:r>
          </a:p>
        </p:txBody>
      </p:sp>
      <p:sp>
        <p:nvSpPr>
          <p:cNvPr id="3" name="Nadpis 2"/>
          <p:cNvSpPr>
            <a:spLocks noGrp="1"/>
          </p:cNvSpPr>
          <p:nvPr>
            <p:ph type="title"/>
          </p:nvPr>
        </p:nvSpPr>
        <p:spPr/>
        <p:txBody>
          <a:bodyPr/>
          <a:lstStyle/>
          <a:p>
            <a:r>
              <a:rPr lang="cs-CZ"/>
              <a:t>Kliknutím lze upravit styl.</a:t>
            </a:r>
            <a:endParaRPr lang="cs-CZ" dirty="0"/>
          </a:p>
        </p:txBody>
      </p:sp>
    </p:spTree>
    <p:extLst>
      <p:ext uri="{BB962C8B-B14F-4D97-AF65-F5344CB8AC3E}">
        <p14:creationId xmlns:p14="http://schemas.microsoft.com/office/powerpoint/2010/main" val="3885243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ávěrečný snímek">
    <p:bg>
      <p:bgPr>
        <a:solidFill>
          <a:srgbClr val="004B8D"/>
        </a:solidFill>
        <a:effectLst/>
      </p:bgPr>
    </p:bg>
    <p:spTree>
      <p:nvGrpSpPr>
        <p:cNvPr id="1" name=""/>
        <p:cNvGrpSpPr/>
        <p:nvPr/>
      </p:nvGrpSpPr>
      <p:grpSpPr>
        <a:xfrm>
          <a:off x="0" y="0"/>
          <a:ext cx="0" cy="0"/>
          <a:chOff x="0" y="0"/>
          <a:chExt cx="0" cy="0"/>
        </a:xfrm>
      </p:grpSpPr>
      <p:sp>
        <p:nvSpPr>
          <p:cNvPr id="10" name="Obdélník 9"/>
          <p:cNvSpPr/>
          <p:nvPr userDrawn="1"/>
        </p:nvSpPr>
        <p:spPr>
          <a:xfrm>
            <a:off x="714" y="0"/>
            <a:ext cx="9143999" cy="6206002"/>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userDrawn="1"/>
        </p:nvSpPr>
        <p:spPr>
          <a:xfrm>
            <a:off x="4851400" y="2844800"/>
            <a:ext cx="4293313" cy="4013199"/>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userDrawn="1"/>
        </p:nvSpPr>
        <p:spPr>
          <a:xfrm>
            <a:off x="0" y="5654675"/>
            <a:ext cx="2320925" cy="1203325"/>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Nadpis 6"/>
          <p:cNvSpPr>
            <a:spLocks noGrp="1"/>
          </p:cNvSpPr>
          <p:nvPr>
            <p:ph type="title"/>
          </p:nvPr>
        </p:nvSpPr>
        <p:spPr>
          <a:xfrm>
            <a:off x="444500" y="1800000"/>
            <a:ext cx="8242299" cy="615553"/>
          </a:xfrm>
        </p:spPr>
        <p:txBody>
          <a:bodyPr anchor="t" anchorCtr="0"/>
          <a:lstStyle>
            <a:lvl1pPr>
              <a:defRPr sz="4000">
                <a:solidFill>
                  <a:schemeClr val="bg1"/>
                </a:solidFill>
              </a:defRPr>
            </a:lvl1pPr>
          </a:lstStyle>
          <a:p>
            <a:r>
              <a:rPr lang="cs-CZ"/>
              <a:t>Kliknutím lze upravit styl.</a:t>
            </a:r>
            <a:endParaRPr lang="cs-CZ" dirty="0"/>
          </a:p>
        </p:txBody>
      </p:sp>
      <p:pic>
        <p:nvPicPr>
          <p:cNvPr id="12"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4500" y="5806475"/>
            <a:ext cx="1699200" cy="798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090400" y="3632034"/>
            <a:ext cx="4053600" cy="3225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Zástupný symbol pro číslo snímku 4"/>
          <p:cNvSpPr>
            <a:spLocks noGrp="1"/>
          </p:cNvSpPr>
          <p:nvPr userDrawn="1"/>
        </p:nvSpPr>
        <p:spPr>
          <a:xfrm>
            <a:off x="8141197" y="6335867"/>
            <a:ext cx="460893" cy="365125"/>
          </a:xfrm>
          <a:prstGeom prst="rect">
            <a:avLst/>
          </a:prstGeom>
        </p:spPr>
        <p:txBody>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8840746-E84D-450F-9CEF-85632363BC31}" type="slidenum">
              <a:rPr lang="cs-CZ" baseline="0" smtClean="0">
                <a:solidFill>
                  <a:schemeClr val="bg1"/>
                </a:solidFill>
              </a:rPr>
              <a:pPr/>
              <a:t>‹#›</a:t>
            </a:fld>
            <a:endParaRPr lang="cs-CZ" baseline="0" dirty="0">
              <a:solidFill>
                <a:schemeClr val="bg1"/>
              </a:solidFill>
            </a:endParaRPr>
          </a:p>
        </p:txBody>
      </p:sp>
    </p:spTree>
    <p:extLst>
      <p:ext uri="{BB962C8B-B14F-4D97-AF65-F5344CB8AC3E}">
        <p14:creationId xmlns:p14="http://schemas.microsoft.com/office/powerpoint/2010/main" val="46558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A2C4F8CA-C91E-4A3E-ABA8-B672652A68AC}" type="datetimeFigureOut">
              <a:rPr lang="cs-CZ" smtClean="0"/>
              <a:t>13.09.2023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F248B96-7751-46B3-98CA-2B233D6DA6A2}" type="slidenum">
              <a:rPr lang="cs-CZ" smtClean="0"/>
              <a:t>‹#›</a:t>
            </a:fld>
            <a:endParaRPr lang="cs-CZ"/>
          </a:p>
        </p:txBody>
      </p:sp>
    </p:spTree>
    <p:extLst>
      <p:ext uri="{BB962C8B-B14F-4D97-AF65-F5344CB8AC3E}">
        <p14:creationId xmlns:p14="http://schemas.microsoft.com/office/powerpoint/2010/main" val="3254802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2C4F8CA-C91E-4A3E-ABA8-B672652A68AC}" type="datetimeFigureOut">
              <a:rPr lang="cs-CZ" smtClean="0"/>
              <a:t>13.09.2023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F248B96-7751-46B3-98CA-2B233D6DA6A2}" type="slidenum">
              <a:rPr lang="cs-CZ" smtClean="0"/>
              <a:t>‹#›</a:t>
            </a:fld>
            <a:endParaRPr lang="cs-CZ"/>
          </a:p>
        </p:txBody>
      </p:sp>
    </p:spTree>
    <p:extLst>
      <p:ext uri="{BB962C8B-B14F-4D97-AF65-F5344CB8AC3E}">
        <p14:creationId xmlns:p14="http://schemas.microsoft.com/office/powerpoint/2010/main" val="599664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A2C4F8CA-C91E-4A3E-ABA8-B672652A68AC}" type="datetimeFigureOut">
              <a:rPr lang="cs-CZ" smtClean="0"/>
              <a:t>13.09.2023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F248B96-7751-46B3-98CA-2B233D6DA6A2}" type="slidenum">
              <a:rPr lang="cs-CZ" smtClean="0"/>
              <a:t>‹#›</a:t>
            </a:fld>
            <a:endParaRPr lang="cs-CZ"/>
          </a:p>
        </p:txBody>
      </p:sp>
    </p:spTree>
    <p:extLst>
      <p:ext uri="{BB962C8B-B14F-4D97-AF65-F5344CB8AC3E}">
        <p14:creationId xmlns:p14="http://schemas.microsoft.com/office/powerpoint/2010/main" val="159411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A2C4F8CA-C91E-4A3E-ABA8-B672652A68AC}" type="datetimeFigureOut">
              <a:rPr lang="cs-CZ" smtClean="0"/>
              <a:t>13.09.2023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F248B96-7751-46B3-98CA-2B233D6DA6A2}" type="slidenum">
              <a:rPr lang="cs-CZ" smtClean="0"/>
              <a:t>‹#›</a:t>
            </a:fld>
            <a:endParaRPr lang="cs-CZ"/>
          </a:p>
        </p:txBody>
      </p:sp>
    </p:spTree>
    <p:extLst>
      <p:ext uri="{BB962C8B-B14F-4D97-AF65-F5344CB8AC3E}">
        <p14:creationId xmlns:p14="http://schemas.microsoft.com/office/powerpoint/2010/main" val="1220416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slideLayout" Target="../slideLayouts/slideLayout19.xml"/><Relationship Id="rId7" Type="http://schemas.openxmlformats.org/officeDocument/2006/relationships/image" Target="../media/image1.emf"/><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3.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image" Target="../media/image3.wmf"/></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slideLayout" Target="../slideLayouts/slideLayout24.xml"/><Relationship Id="rId7" Type="http://schemas.openxmlformats.org/officeDocument/2006/relationships/image" Target="../media/image1.emf"/><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theme" Target="../theme/theme4.xml"/><Relationship Id="rId5" Type="http://schemas.openxmlformats.org/officeDocument/2006/relationships/slideLayout" Target="../slideLayouts/slideLayout26.xml"/><Relationship Id="rId4" Type="http://schemas.openxmlformats.org/officeDocument/2006/relationships/slideLayout" Target="../slideLayouts/slideLayout25.xml"/><Relationship Id="rId9" Type="http://schemas.openxmlformats.org/officeDocument/2006/relationships/image" Target="../media/image3.wmf"/></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slideLayout" Target="../slideLayouts/slideLayout29.xml"/><Relationship Id="rId7" Type="http://schemas.openxmlformats.org/officeDocument/2006/relationships/image" Target="../media/image1.emf"/><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5.xml"/><Relationship Id="rId5" Type="http://schemas.openxmlformats.org/officeDocument/2006/relationships/slideLayout" Target="../slideLayouts/slideLayout31.xml"/><Relationship Id="rId4" Type="http://schemas.openxmlformats.org/officeDocument/2006/relationships/slideLayout" Target="../slideLayouts/slideLayout30.xml"/><Relationship Id="rId9" Type="http://schemas.openxmlformats.org/officeDocument/2006/relationships/image" Target="../media/image3.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4B8D"/>
        </a:solidFill>
        <a:effectLst/>
      </p:bgPr>
    </p:bg>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90399" y="3632033"/>
            <a:ext cx="4053600" cy="3225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bdélník 6"/>
          <p:cNvSpPr/>
          <p:nvPr/>
        </p:nvSpPr>
        <p:spPr>
          <a:xfrm>
            <a:off x="0" y="0"/>
            <a:ext cx="9143999" cy="6100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0" rIns="0" bIns="0" rtlCol="0" anchor="ctr"/>
          <a:lstStyle/>
          <a:p>
            <a:pPr algn="ctr"/>
            <a:endParaRPr lang="cs-CZ"/>
          </a:p>
        </p:txBody>
      </p:sp>
      <p:sp>
        <p:nvSpPr>
          <p:cNvPr id="2" name="Zástupný symbol pro nadpis 1"/>
          <p:cNvSpPr>
            <a:spLocks noGrp="1"/>
          </p:cNvSpPr>
          <p:nvPr>
            <p:ph type="title"/>
          </p:nvPr>
        </p:nvSpPr>
        <p:spPr>
          <a:xfrm>
            <a:off x="444500" y="446088"/>
            <a:ext cx="8242299" cy="553998"/>
          </a:xfrm>
          <a:prstGeom prst="rect">
            <a:avLst/>
          </a:prstGeom>
        </p:spPr>
        <p:txBody>
          <a:bodyPr vert="horz" wrap="square" lIns="0" tIns="0" rIns="0" bIns="0" rtlCol="0" anchor="ctr">
            <a:spAutoFit/>
          </a:bodyPr>
          <a:lstStyle/>
          <a:p>
            <a:r>
              <a:rPr lang="cs-CZ" dirty="0"/>
              <a:t>Kliknutím lze upravit styl.</a:t>
            </a:r>
          </a:p>
        </p:txBody>
      </p:sp>
      <p:sp>
        <p:nvSpPr>
          <p:cNvPr id="3" name="Zástupný symbol pro text 2"/>
          <p:cNvSpPr>
            <a:spLocks noGrp="1"/>
          </p:cNvSpPr>
          <p:nvPr>
            <p:ph type="body" idx="1"/>
          </p:nvPr>
        </p:nvSpPr>
        <p:spPr>
          <a:xfrm>
            <a:off x="444500" y="1000086"/>
            <a:ext cx="8242300" cy="4654589"/>
          </a:xfrm>
          <a:prstGeom prst="rect">
            <a:avLst/>
          </a:prstGeom>
        </p:spPr>
        <p:txBody>
          <a:bodyPr vert="horz" lIns="0" tIns="360000" rIns="0" bIns="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10" name="TextovéPole 9"/>
          <p:cNvSpPr txBox="1"/>
          <p:nvPr/>
        </p:nvSpPr>
        <p:spPr>
          <a:xfrm>
            <a:off x="2771776" y="6100763"/>
            <a:ext cx="1800224" cy="757237"/>
          </a:xfrm>
          <a:prstGeom prst="rect">
            <a:avLst/>
          </a:prstGeom>
          <a:noFill/>
        </p:spPr>
        <p:txBody>
          <a:bodyPr wrap="square" lIns="0" tIns="0" rIns="0" bIns="0" rtlCol="0" anchor="ctr" anchorCtr="0">
            <a:noAutofit/>
          </a:bodyPr>
          <a:lstStyle/>
          <a:p>
            <a:r>
              <a:rPr lang="cs-CZ" sz="900" dirty="0">
                <a:solidFill>
                  <a:schemeClr val="bg1"/>
                </a:solidFill>
              </a:rPr>
              <a:t>Ing. Ondřej Tomšej</a:t>
            </a:r>
          </a:p>
          <a:p>
            <a:r>
              <a:rPr lang="cs-CZ" sz="900" dirty="0">
                <a:solidFill>
                  <a:schemeClr val="bg1"/>
                </a:solidFill>
              </a:rPr>
              <a:t>VO</a:t>
            </a:r>
            <a:r>
              <a:rPr lang="it-IT" sz="900" dirty="0">
                <a:solidFill>
                  <a:schemeClr val="bg1"/>
                </a:solidFill>
              </a:rPr>
              <a:t> implementace OPPI a PO3 OPPIK</a:t>
            </a:r>
            <a:endParaRPr lang="cs-CZ" sz="900" dirty="0">
              <a:solidFill>
                <a:schemeClr val="bg1"/>
              </a:solidFill>
            </a:endParaRPr>
          </a:p>
        </p:txBody>
      </p:sp>
      <p:sp>
        <p:nvSpPr>
          <p:cNvPr id="11" name="TextovéPole 10"/>
          <p:cNvSpPr txBox="1"/>
          <p:nvPr/>
        </p:nvSpPr>
        <p:spPr>
          <a:xfrm>
            <a:off x="444500" y="6100763"/>
            <a:ext cx="1876425" cy="757237"/>
          </a:xfrm>
          <a:prstGeom prst="rect">
            <a:avLst/>
          </a:prstGeom>
          <a:noFill/>
        </p:spPr>
        <p:txBody>
          <a:bodyPr wrap="square" lIns="0" tIns="0" rIns="0" bIns="0" rtlCol="0" anchor="ctr" anchorCtr="0">
            <a:noAutofit/>
          </a:bodyPr>
          <a:lstStyle/>
          <a:p>
            <a:r>
              <a:rPr lang="cs-CZ" sz="900" dirty="0">
                <a:solidFill>
                  <a:schemeClr val="bg1"/>
                </a:solidFill>
              </a:rPr>
              <a:t>Prioritní osa 3 -  Účinné nakládání energií</a:t>
            </a:r>
          </a:p>
        </p:txBody>
      </p:sp>
      <p:sp>
        <p:nvSpPr>
          <p:cNvPr id="12" name="Zástupný symbol pro číslo snímku 4"/>
          <p:cNvSpPr>
            <a:spLocks noGrp="1"/>
          </p:cNvSpPr>
          <p:nvPr userDrawn="1"/>
        </p:nvSpPr>
        <p:spPr>
          <a:xfrm>
            <a:off x="8141197" y="6335867"/>
            <a:ext cx="460893" cy="365125"/>
          </a:xfrm>
          <a:prstGeom prst="rect">
            <a:avLst/>
          </a:prstGeom>
        </p:spPr>
        <p:txBody>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8840746-E84D-450F-9CEF-85632363BC31}" type="slidenum">
              <a:rPr lang="cs-CZ" baseline="0" smtClean="0">
                <a:solidFill>
                  <a:schemeClr val="bg1"/>
                </a:solidFill>
              </a:rPr>
              <a:pPr/>
              <a:t>‹#›</a:t>
            </a:fld>
            <a:endParaRPr lang="cs-CZ" baseline="0" dirty="0">
              <a:solidFill>
                <a:schemeClr val="bg1"/>
              </a:solidFill>
            </a:endParaRPr>
          </a:p>
        </p:txBody>
      </p:sp>
    </p:spTree>
    <p:extLst>
      <p:ext uri="{BB962C8B-B14F-4D97-AF65-F5344CB8AC3E}">
        <p14:creationId xmlns:p14="http://schemas.microsoft.com/office/powerpoint/2010/main" val="3606947802"/>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1" r:id="rId3"/>
    <p:sldLayoutId id="2147483653" r:id="rId4"/>
    <p:sldLayoutId id="2147483655" r:id="rId5"/>
  </p:sldLayoutIdLst>
  <p:txStyles>
    <p:titleStyle>
      <a:lvl1pPr algn="l" defTabSz="914400" rtl="0" eaLnBrk="1" latinLnBrk="0" hangingPunct="1">
        <a:spcBef>
          <a:spcPct val="0"/>
        </a:spcBef>
        <a:buNone/>
        <a:defRPr sz="3600" kern="1200">
          <a:solidFill>
            <a:schemeClr val="accent2"/>
          </a:solidFill>
          <a:latin typeface="+mj-lt"/>
          <a:ea typeface="+mj-ea"/>
          <a:cs typeface="+mj-cs"/>
        </a:defRPr>
      </a:lvl1pPr>
    </p:titleStyle>
    <p:bodyStyle>
      <a:lvl1pPr marL="360363" indent="-360363" algn="l" defTabSz="914400" rtl="0" eaLnBrk="1" latinLnBrk="0" hangingPunct="1">
        <a:spcBef>
          <a:spcPct val="20000"/>
        </a:spcBef>
        <a:buFontTx/>
        <a:buBlip>
          <a:blip r:embed="rId8"/>
        </a:buBlip>
        <a:defRPr sz="2400" kern="1200">
          <a:solidFill>
            <a:schemeClr val="tx2"/>
          </a:solidFill>
          <a:latin typeface="+mn-lt"/>
          <a:ea typeface="+mn-ea"/>
          <a:cs typeface="+mn-cs"/>
        </a:defRPr>
      </a:lvl1pPr>
      <a:lvl2pPr marL="720725" indent="-360363" algn="l" defTabSz="914400" rtl="0" eaLnBrk="1" latinLnBrk="0" hangingPunct="1">
        <a:spcBef>
          <a:spcPct val="20000"/>
        </a:spcBef>
        <a:buFontTx/>
        <a:buBlip>
          <a:blip r:embed="rId9"/>
        </a:buBlip>
        <a:defRPr sz="2400" kern="1200">
          <a:solidFill>
            <a:schemeClr val="tx2"/>
          </a:solidFill>
          <a:latin typeface="+mn-lt"/>
          <a:ea typeface="+mn-ea"/>
          <a:cs typeface="+mn-cs"/>
        </a:defRPr>
      </a:lvl2pPr>
      <a:lvl3pPr marL="1073150" indent="-352425" algn="l" defTabSz="914400" rtl="0" eaLnBrk="1" latinLnBrk="0" hangingPunct="1">
        <a:spcBef>
          <a:spcPct val="20000"/>
        </a:spcBef>
        <a:buFontTx/>
        <a:buBlip>
          <a:blip r:embed="rId8"/>
        </a:buBlip>
        <a:defRPr sz="2400" kern="1200">
          <a:solidFill>
            <a:schemeClr val="tx2"/>
          </a:solidFill>
          <a:latin typeface="+mn-lt"/>
          <a:ea typeface="+mn-ea"/>
          <a:cs typeface="+mn-cs"/>
        </a:defRPr>
      </a:lvl3pPr>
      <a:lvl4pPr marL="1435100" indent="-361950" algn="l" defTabSz="914400" rtl="0" eaLnBrk="1" latinLnBrk="0" hangingPunct="1">
        <a:spcBef>
          <a:spcPct val="20000"/>
        </a:spcBef>
        <a:buFontTx/>
        <a:buBlip>
          <a:blip r:embed="rId9"/>
        </a:buBlip>
        <a:defRPr sz="2400" kern="1200">
          <a:solidFill>
            <a:schemeClr val="tx2"/>
          </a:solidFill>
          <a:latin typeface="+mn-lt"/>
          <a:ea typeface="+mn-ea"/>
          <a:cs typeface="+mn-cs"/>
        </a:defRPr>
      </a:lvl4pPr>
      <a:lvl5pPr marL="1795463" indent="-360363" algn="l" defTabSz="914400" rtl="0" eaLnBrk="1" latinLnBrk="0" hangingPunct="1">
        <a:spcBef>
          <a:spcPct val="20000"/>
        </a:spcBef>
        <a:buFontTx/>
        <a:buBlip>
          <a:blip r:embed="rId8"/>
        </a:buBlip>
        <a:defRPr sz="24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C4F8CA-C91E-4A3E-ABA8-B672652A68AC}" type="datetimeFigureOut">
              <a:rPr lang="cs-CZ" smtClean="0"/>
              <a:t>13.09.2023</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248B96-7751-46B3-98CA-2B233D6DA6A2}" type="slidenum">
              <a:rPr lang="cs-CZ" smtClean="0"/>
              <a:t>‹#›</a:t>
            </a:fld>
            <a:endParaRPr lang="cs-CZ"/>
          </a:p>
        </p:txBody>
      </p:sp>
    </p:spTree>
    <p:extLst>
      <p:ext uri="{BB962C8B-B14F-4D97-AF65-F5344CB8AC3E}">
        <p14:creationId xmlns:p14="http://schemas.microsoft.com/office/powerpoint/2010/main" val="2007964032"/>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4B8D"/>
        </a:solidFill>
        <a:effectLst/>
      </p:bgPr>
    </p:bg>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90399" y="3632033"/>
            <a:ext cx="4053600" cy="3225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bdélník 6"/>
          <p:cNvSpPr/>
          <p:nvPr/>
        </p:nvSpPr>
        <p:spPr>
          <a:xfrm>
            <a:off x="0" y="0"/>
            <a:ext cx="9143999" cy="6100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0" rIns="0" bIns="0" rtlCol="0" anchor="ctr"/>
          <a:lstStyle/>
          <a:p>
            <a:pPr algn="ctr"/>
            <a:endParaRPr lang="cs-CZ">
              <a:solidFill>
                <a:srgbClr val="FFFFFF"/>
              </a:solidFill>
            </a:endParaRPr>
          </a:p>
        </p:txBody>
      </p:sp>
      <p:sp>
        <p:nvSpPr>
          <p:cNvPr id="2" name="Zástupný symbol pro nadpis 1"/>
          <p:cNvSpPr>
            <a:spLocks noGrp="1"/>
          </p:cNvSpPr>
          <p:nvPr>
            <p:ph type="title"/>
          </p:nvPr>
        </p:nvSpPr>
        <p:spPr>
          <a:xfrm>
            <a:off x="444500" y="446088"/>
            <a:ext cx="8242299" cy="553998"/>
          </a:xfrm>
          <a:prstGeom prst="rect">
            <a:avLst/>
          </a:prstGeom>
        </p:spPr>
        <p:txBody>
          <a:bodyPr vert="horz" wrap="square" lIns="0" tIns="0" rIns="0" bIns="0" rtlCol="0" anchor="ctr">
            <a:spAutoFit/>
          </a:bodyPr>
          <a:lstStyle/>
          <a:p>
            <a:r>
              <a:rPr lang="cs-CZ" dirty="0"/>
              <a:t>Kliknutím lze upravit styl.</a:t>
            </a:r>
          </a:p>
        </p:txBody>
      </p:sp>
      <p:sp>
        <p:nvSpPr>
          <p:cNvPr id="3" name="Zástupný symbol pro text 2"/>
          <p:cNvSpPr>
            <a:spLocks noGrp="1"/>
          </p:cNvSpPr>
          <p:nvPr>
            <p:ph type="body" idx="1"/>
          </p:nvPr>
        </p:nvSpPr>
        <p:spPr>
          <a:xfrm>
            <a:off x="444500" y="1000086"/>
            <a:ext cx="8242300" cy="4654589"/>
          </a:xfrm>
          <a:prstGeom prst="rect">
            <a:avLst/>
          </a:prstGeom>
        </p:spPr>
        <p:txBody>
          <a:bodyPr vert="horz" lIns="0" tIns="360000" rIns="0" bIns="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10" name="TextovéPole 9"/>
          <p:cNvSpPr txBox="1"/>
          <p:nvPr/>
        </p:nvSpPr>
        <p:spPr>
          <a:xfrm>
            <a:off x="2771776" y="6100763"/>
            <a:ext cx="1800224" cy="757237"/>
          </a:xfrm>
          <a:prstGeom prst="rect">
            <a:avLst/>
          </a:prstGeom>
          <a:noFill/>
        </p:spPr>
        <p:txBody>
          <a:bodyPr wrap="square" lIns="0" tIns="0" rIns="0" bIns="0" rtlCol="0" anchor="ctr" anchorCtr="0">
            <a:noAutofit/>
          </a:bodyPr>
          <a:lstStyle/>
          <a:p>
            <a:pPr algn="ctr"/>
            <a:r>
              <a:rPr lang="cs-CZ" sz="900" dirty="0">
                <a:solidFill>
                  <a:srgbClr val="FFFFFF"/>
                </a:solidFill>
              </a:rPr>
              <a:t>Ing. Ondřej Tomšej</a:t>
            </a:r>
          </a:p>
          <a:p>
            <a:pPr algn="ctr"/>
            <a:r>
              <a:rPr lang="cs-CZ" sz="900" dirty="0">
                <a:solidFill>
                  <a:srgbClr val="FFFFFF"/>
                </a:solidFill>
              </a:rPr>
              <a:t>Oddělení </a:t>
            </a:r>
            <a:r>
              <a:rPr lang="it-IT" sz="900" dirty="0">
                <a:solidFill>
                  <a:srgbClr val="FFFFFF"/>
                </a:solidFill>
              </a:rPr>
              <a:t> implementace OPPI a PO3 OPPIK</a:t>
            </a:r>
            <a:endParaRPr lang="cs-CZ" sz="900" dirty="0">
              <a:solidFill>
                <a:srgbClr val="FFFFFF"/>
              </a:solidFill>
            </a:endParaRPr>
          </a:p>
        </p:txBody>
      </p:sp>
      <p:sp>
        <p:nvSpPr>
          <p:cNvPr id="11" name="TextovéPole 10"/>
          <p:cNvSpPr txBox="1"/>
          <p:nvPr/>
        </p:nvSpPr>
        <p:spPr>
          <a:xfrm>
            <a:off x="444500" y="6100763"/>
            <a:ext cx="1876425" cy="757237"/>
          </a:xfrm>
          <a:prstGeom prst="rect">
            <a:avLst/>
          </a:prstGeom>
          <a:noFill/>
        </p:spPr>
        <p:txBody>
          <a:bodyPr wrap="square" lIns="0" tIns="0" rIns="0" bIns="0" rtlCol="0" anchor="ctr" anchorCtr="0">
            <a:noAutofit/>
          </a:bodyPr>
          <a:lstStyle/>
          <a:p>
            <a:pPr algn="ctr"/>
            <a:endParaRPr lang="cs-CZ" sz="900" dirty="0">
              <a:solidFill>
                <a:srgbClr val="FFFFFF"/>
              </a:solidFill>
            </a:endParaRPr>
          </a:p>
          <a:p>
            <a:pPr algn="ctr"/>
            <a:r>
              <a:rPr lang="cs-CZ" sz="900" dirty="0">
                <a:solidFill>
                  <a:srgbClr val="FFFFFF"/>
                </a:solidFill>
              </a:rPr>
              <a:t>Aktuální informace o výzvách  v rámci programů PO3 OPPIK</a:t>
            </a:r>
            <a:br>
              <a:rPr lang="cs-CZ" sz="900" dirty="0">
                <a:solidFill>
                  <a:srgbClr val="FFFFFF"/>
                </a:solidFill>
              </a:rPr>
            </a:br>
            <a:endParaRPr lang="cs-CZ" sz="900" dirty="0">
              <a:solidFill>
                <a:srgbClr val="FFFFFF"/>
              </a:solidFill>
            </a:endParaRPr>
          </a:p>
        </p:txBody>
      </p:sp>
      <p:sp>
        <p:nvSpPr>
          <p:cNvPr id="12" name="Zástupný symbol pro číslo snímku 4"/>
          <p:cNvSpPr>
            <a:spLocks noGrp="1"/>
          </p:cNvSpPr>
          <p:nvPr userDrawn="1"/>
        </p:nvSpPr>
        <p:spPr>
          <a:xfrm>
            <a:off x="8141197" y="6335867"/>
            <a:ext cx="460893" cy="365125"/>
          </a:xfrm>
          <a:prstGeom prst="rect">
            <a:avLst/>
          </a:prstGeom>
        </p:spPr>
        <p:txBody>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8840746-E84D-450F-9CEF-85632363BC31}" type="slidenum">
              <a:rPr lang="cs-CZ" smtClean="0">
                <a:solidFill>
                  <a:srgbClr val="FFFFFF"/>
                </a:solidFill>
              </a:rPr>
              <a:pPr/>
              <a:t>‹#›</a:t>
            </a:fld>
            <a:endParaRPr lang="cs-CZ" dirty="0">
              <a:solidFill>
                <a:srgbClr val="FFFFFF"/>
              </a:solidFill>
            </a:endParaRPr>
          </a:p>
        </p:txBody>
      </p:sp>
    </p:spTree>
    <p:extLst>
      <p:ext uri="{BB962C8B-B14F-4D97-AF65-F5344CB8AC3E}">
        <p14:creationId xmlns:p14="http://schemas.microsoft.com/office/powerpoint/2010/main" val="330608993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Lst>
  <p:txStyles>
    <p:titleStyle>
      <a:lvl1pPr algn="l" defTabSz="914400" rtl="0" eaLnBrk="1" latinLnBrk="0" hangingPunct="1">
        <a:spcBef>
          <a:spcPct val="0"/>
        </a:spcBef>
        <a:buNone/>
        <a:defRPr sz="3600" kern="1200">
          <a:solidFill>
            <a:schemeClr val="accent2"/>
          </a:solidFill>
          <a:latin typeface="+mj-lt"/>
          <a:ea typeface="+mj-ea"/>
          <a:cs typeface="+mj-cs"/>
        </a:defRPr>
      </a:lvl1pPr>
    </p:titleStyle>
    <p:bodyStyle>
      <a:lvl1pPr marL="360363" indent="-360363" algn="l" defTabSz="914400" rtl="0" eaLnBrk="1" latinLnBrk="0" hangingPunct="1">
        <a:spcBef>
          <a:spcPct val="20000"/>
        </a:spcBef>
        <a:buFontTx/>
        <a:buBlip>
          <a:blip r:embed="rId8"/>
        </a:buBlip>
        <a:defRPr sz="2400" kern="1200">
          <a:solidFill>
            <a:schemeClr val="tx2"/>
          </a:solidFill>
          <a:latin typeface="+mn-lt"/>
          <a:ea typeface="+mn-ea"/>
          <a:cs typeface="+mn-cs"/>
        </a:defRPr>
      </a:lvl1pPr>
      <a:lvl2pPr marL="720725" indent="-360363" algn="l" defTabSz="914400" rtl="0" eaLnBrk="1" latinLnBrk="0" hangingPunct="1">
        <a:spcBef>
          <a:spcPct val="20000"/>
        </a:spcBef>
        <a:buFontTx/>
        <a:buBlip>
          <a:blip r:embed="rId9"/>
        </a:buBlip>
        <a:defRPr sz="2400" kern="1200">
          <a:solidFill>
            <a:schemeClr val="tx2"/>
          </a:solidFill>
          <a:latin typeface="+mn-lt"/>
          <a:ea typeface="+mn-ea"/>
          <a:cs typeface="+mn-cs"/>
        </a:defRPr>
      </a:lvl2pPr>
      <a:lvl3pPr marL="1073150" indent="-352425" algn="l" defTabSz="914400" rtl="0" eaLnBrk="1" latinLnBrk="0" hangingPunct="1">
        <a:spcBef>
          <a:spcPct val="20000"/>
        </a:spcBef>
        <a:buFontTx/>
        <a:buBlip>
          <a:blip r:embed="rId8"/>
        </a:buBlip>
        <a:defRPr sz="2400" kern="1200">
          <a:solidFill>
            <a:schemeClr val="tx2"/>
          </a:solidFill>
          <a:latin typeface="+mn-lt"/>
          <a:ea typeface="+mn-ea"/>
          <a:cs typeface="+mn-cs"/>
        </a:defRPr>
      </a:lvl3pPr>
      <a:lvl4pPr marL="1435100" indent="-361950" algn="l" defTabSz="914400" rtl="0" eaLnBrk="1" latinLnBrk="0" hangingPunct="1">
        <a:spcBef>
          <a:spcPct val="20000"/>
        </a:spcBef>
        <a:buFontTx/>
        <a:buBlip>
          <a:blip r:embed="rId9"/>
        </a:buBlip>
        <a:defRPr sz="2400" kern="1200">
          <a:solidFill>
            <a:schemeClr val="tx2"/>
          </a:solidFill>
          <a:latin typeface="+mn-lt"/>
          <a:ea typeface="+mn-ea"/>
          <a:cs typeface="+mn-cs"/>
        </a:defRPr>
      </a:lvl4pPr>
      <a:lvl5pPr marL="1795463" indent="-360363" algn="l" defTabSz="914400" rtl="0" eaLnBrk="1" latinLnBrk="0" hangingPunct="1">
        <a:spcBef>
          <a:spcPct val="20000"/>
        </a:spcBef>
        <a:buFontTx/>
        <a:buBlip>
          <a:blip r:embed="rId8"/>
        </a:buBlip>
        <a:defRPr sz="24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04B8D"/>
        </a:solidFill>
        <a:effectLst/>
      </p:bgPr>
    </p:bg>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90399" y="3632033"/>
            <a:ext cx="4053600" cy="3225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bdélník 6"/>
          <p:cNvSpPr/>
          <p:nvPr/>
        </p:nvSpPr>
        <p:spPr>
          <a:xfrm>
            <a:off x="0" y="0"/>
            <a:ext cx="9143999" cy="6100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0" rIns="0" bIns="0" rtlCol="0" anchor="ctr"/>
          <a:lstStyle/>
          <a:p>
            <a:pPr algn="ctr"/>
            <a:endParaRPr lang="cs-CZ">
              <a:solidFill>
                <a:srgbClr val="FFFFFF"/>
              </a:solidFill>
            </a:endParaRPr>
          </a:p>
        </p:txBody>
      </p:sp>
      <p:sp>
        <p:nvSpPr>
          <p:cNvPr id="2" name="Zástupný symbol pro nadpis 1"/>
          <p:cNvSpPr>
            <a:spLocks noGrp="1"/>
          </p:cNvSpPr>
          <p:nvPr>
            <p:ph type="title"/>
          </p:nvPr>
        </p:nvSpPr>
        <p:spPr>
          <a:xfrm>
            <a:off x="444500" y="446088"/>
            <a:ext cx="8242299" cy="553998"/>
          </a:xfrm>
          <a:prstGeom prst="rect">
            <a:avLst/>
          </a:prstGeom>
        </p:spPr>
        <p:txBody>
          <a:bodyPr vert="horz" wrap="square" lIns="0" tIns="0" rIns="0" bIns="0" rtlCol="0" anchor="ctr">
            <a:spAutoFit/>
          </a:bodyPr>
          <a:lstStyle/>
          <a:p>
            <a:r>
              <a:rPr lang="cs-CZ" dirty="0"/>
              <a:t>Kliknutím lze upravit styl.</a:t>
            </a:r>
          </a:p>
        </p:txBody>
      </p:sp>
      <p:sp>
        <p:nvSpPr>
          <p:cNvPr id="3" name="Zástupný symbol pro text 2"/>
          <p:cNvSpPr>
            <a:spLocks noGrp="1"/>
          </p:cNvSpPr>
          <p:nvPr>
            <p:ph type="body" idx="1"/>
          </p:nvPr>
        </p:nvSpPr>
        <p:spPr>
          <a:xfrm>
            <a:off x="444500" y="1000086"/>
            <a:ext cx="8242300" cy="4654589"/>
          </a:xfrm>
          <a:prstGeom prst="rect">
            <a:avLst/>
          </a:prstGeom>
        </p:spPr>
        <p:txBody>
          <a:bodyPr vert="horz" lIns="0" tIns="360000" rIns="0" bIns="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10" name="TextovéPole 9"/>
          <p:cNvSpPr txBox="1"/>
          <p:nvPr/>
        </p:nvSpPr>
        <p:spPr>
          <a:xfrm>
            <a:off x="2771776" y="6100763"/>
            <a:ext cx="1800224" cy="757237"/>
          </a:xfrm>
          <a:prstGeom prst="rect">
            <a:avLst/>
          </a:prstGeom>
          <a:noFill/>
        </p:spPr>
        <p:txBody>
          <a:bodyPr wrap="square" lIns="0" tIns="0" rIns="0" bIns="0" rtlCol="0" anchor="ctr" anchorCtr="0">
            <a:noAutofit/>
          </a:bodyPr>
          <a:lstStyle/>
          <a:p>
            <a:r>
              <a:rPr lang="cs-CZ" sz="900" dirty="0">
                <a:solidFill>
                  <a:srgbClr val="FFFFFF"/>
                </a:solidFill>
              </a:rPr>
              <a:t>Ing. Ondřej Tomšej</a:t>
            </a:r>
          </a:p>
          <a:p>
            <a:r>
              <a:rPr lang="cs-CZ" sz="900" dirty="0">
                <a:solidFill>
                  <a:srgbClr val="FFFFFF"/>
                </a:solidFill>
              </a:rPr>
              <a:t>VO</a:t>
            </a:r>
            <a:r>
              <a:rPr lang="it-IT" sz="900" dirty="0">
                <a:solidFill>
                  <a:srgbClr val="FFFFFF"/>
                </a:solidFill>
              </a:rPr>
              <a:t> implementace OPPI a PO3 OPPIK</a:t>
            </a:r>
            <a:endParaRPr lang="cs-CZ" sz="900" dirty="0">
              <a:solidFill>
                <a:srgbClr val="FFFFFF"/>
              </a:solidFill>
            </a:endParaRPr>
          </a:p>
        </p:txBody>
      </p:sp>
      <p:sp>
        <p:nvSpPr>
          <p:cNvPr id="11" name="TextovéPole 10"/>
          <p:cNvSpPr txBox="1"/>
          <p:nvPr/>
        </p:nvSpPr>
        <p:spPr>
          <a:xfrm>
            <a:off x="444500" y="6100763"/>
            <a:ext cx="1876425" cy="757237"/>
          </a:xfrm>
          <a:prstGeom prst="rect">
            <a:avLst/>
          </a:prstGeom>
          <a:noFill/>
        </p:spPr>
        <p:txBody>
          <a:bodyPr wrap="square" lIns="0" tIns="0" rIns="0" bIns="0" rtlCol="0" anchor="ctr" anchorCtr="0">
            <a:noAutofit/>
          </a:bodyPr>
          <a:lstStyle/>
          <a:p>
            <a:r>
              <a:rPr lang="cs-CZ" sz="900" dirty="0">
                <a:solidFill>
                  <a:srgbClr val="FFFFFF"/>
                </a:solidFill>
              </a:rPr>
              <a:t>Prioritní osa 3 -  Účinné nakládání energií</a:t>
            </a:r>
          </a:p>
        </p:txBody>
      </p:sp>
      <p:sp>
        <p:nvSpPr>
          <p:cNvPr id="12" name="Zástupný symbol pro číslo snímku 4"/>
          <p:cNvSpPr>
            <a:spLocks noGrp="1"/>
          </p:cNvSpPr>
          <p:nvPr userDrawn="1"/>
        </p:nvSpPr>
        <p:spPr>
          <a:xfrm>
            <a:off x="8141197" y="6335867"/>
            <a:ext cx="460893" cy="365125"/>
          </a:xfrm>
          <a:prstGeom prst="rect">
            <a:avLst/>
          </a:prstGeom>
        </p:spPr>
        <p:txBody>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8840746-E84D-450F-9CEF-85632363BC31}" type="slidenum">
              <a:rPr lang="cs-CZ" smtClean="0">
                <a:solidFill>
                  <a:srgbClr val="FFFFFF"/>
                </a:solidFill>
              </a:rPr>
              <a:pPr/>
              <a:t>‹#›</a:t>
            </a:fld>
            <a:endParaRPr lang="cs-CZ" dirty="0">
              <a:solidFill>
                <a:srgbClr val="FFFFFF"/>
              </a:solidFill>
            </a:endParaRPr>
          </a:p>
        </p:txBody>
      </p:sp>
    </p:spTree>
    <p:extLst>
      <p:ext uri="{BB962C8B-B14F-4D97-AF65-F5344CB8AC3E}">
        <p14:creationId xmlns:p14="http://schemas.microsoft.com/office/powerpoint/2010/main" val="4169340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Lst>
  <p:txStyles>
    <p:titleStyle>
      <a:lvl1pPr algn="l" defTabSz="914400" rtl="0" eaLnBrk="1" latinLnBrk="0" hangingPunct="1">
        <a:spcBef>
          <a:spcPct val="0"/>
        </a:spcBef>
        <a:buNone/>
        <a:defRPr sz="3600" kern="1200">
          <a:solidFill>
            <a:schemeClr val="accent2"/>
          </a:solidFill>
          <a:latin typeface="+mj-lt"/>
          <a:ea typeface="+mj-ea"/>
          <a:cs typeface="+mj-cs"/>
        </a:defRPr>
      </a:lvl1pPr>
    </p:titleStyle>
    <p:bodyStyle>
      <a:lvl1pPr marL="360363" indent="-360363" algn="l" defTabSz="914400" rtl="0" eaLnBrk="1" latinLnBrk="0" hangingPunct="1">
        <a:spcBef>
          <a:spcPct val="20000"/>
        </a:spcBef>
        <a:buFontTx/>
        <a:buBlip>
          <a:blip r:embed="rId8"/>
        </a:buBlip>
        <a:defRPr sz="2400" kern="1200">
          <a:solidFill>
            <a:schemeClr val="tx2"/>
          </a:solidFill>
          <a:latin typeface="+mn-lt"/>
          <a:ea typeface="+mn-ea"/>
          <a:cs typeface="+mn-cs"/>
        </a:defRPr>
      </a:lvl1pPr>
      <a:lvl2pPr marL="720725" indent="-360363" algn="l" defTabSz="914400" rtl="0" eaLnBrk="1" latinLnBrk="0" hangingPunct="1">
        <a:spcBef>
          <a:spcPct val="20000"/>
        </a:spcBef>
        <a:buFontTx/>
        <a:buBlip>
          <a:blip r:embed="rId9"/>
        </a:buBlip>
        <a:defRPr sz="2400" kern="1200">
          <a:solidFill>
            <a:schemeClr val="tx2"/>
          </a:solidFill>
          <a:latin typeface="+mn-lt"/>
          <a:ea typeface="+mn-ea"/>
          <a:cs typeface="+mn-cs"/>
        </a:defRPr>
      </a:lvl2pPr>
      <a:lvl3pPr marL="1073150" indent="-352425" algn="l" defTabSz="914400" rtl="0" eaLnBrk="1" latinLnBrk="0" hangingPunct="1">
        <a:spcBef>
          <a:spcPct val="20000"/>
        </a:spcBef>
        <a:buFontTx/>
        <a:buBlip>
          <a:blip r:embed="rId8"/>
        </a:buBlip>
        <a:defRPr sz="2400" kern="1200">
          <a:solidFill>
            <a:schemeClr val="tx2"/>
          </a:solidFill>
          <a:latin typeface="+mn-lt"/>
          <a:ea typeface="+mn-ea"/>
          <a:cs typeface="+mn-cs"/>
        </a:defRPr>
      </a:lvl3pPr>
      <a:lvl4pPr marL="1435100" indent="-361950" algn="l" defTabSz="914400" rtl="0" eaLnBrk="1" latinLnBrk="0" hangingPunct="1">
        <a:spcBef>
          <a:spcPct val="20000"/>
        </a:spcBef>
        <a:buFontTx/>
        <a:buBlip>
          <a:blip r:embed="rId9"/>
        </a:buBlip>
        <a:defRPr sz="2400" kern="1200">
          <a:solidFill>
            <a:schemeClr val="tx2"/>
          </a:solidFill>
          <a:latin typeface="+mn-lt"/>
          <a:ea typeface="+mn-ea"/>
          <a:cs typeface="+mn-cs"/>
        </a:defRPr>
      </a:lvl4pPr>
      <a:lvl5pPr marL="1795463" indent="-360363" algn="l" defTabSz="914400" rtl="0" eaLnBrk="1" latinLnBrk="0" hangingPunct="1">
        <a:spcBef>
          <a:spcPct val="20000"/>
        </a:spcBef>
        <a:buFontTx/>
        <a:buBlip>
          <a:blip r:embed="rId8"/>
        </a:buBlip>
        <a:defRPr sz="24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04B8D"/>
        </a:solidFill>
        <a:effectLst/>
      </p:bgPr>
    </p:bg>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90399" y="3632033"/>
            <a:ext cx="4053600" cy="3225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bdélník 6"/>
          <p:cNvSpPr/>
          <p:nvPr/>
        </p:nvSpPr>
        <p:spPr>
          <a:xfrm>
            <a:off x="0" y="0"/>
            <a:ext cx="9143999" cy="6100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0" rIns="0" bIns="0" rtlCol="0" anchor="ctr"/>
          <a:lstStyle/>
          <a:p>
            <a:pPr algn="ctr"/>
            <a:endParaRPr lang="cs-CZ">
              <a:solidFill>
                <a:srgbClr val="FFFFFF"/>
              </a:solidFill>
            </a:endParaRPr>
          </a:p>
        </p:txBody>
      </p:sp>
      <p:sp>
        <p:nvSpPr>
          <p:cNvPr id="2" name="Zástupný symbol pro nadpis 1"/>
          <p:cNvSpPr>
            <a:spLocks noGrp="1"/>
          </p:cNvSpPr>
          <p:nvPr>
            <p:ph type="title"/>
          </p:nvPr>
        </p:nvSpPr>
        <p:spPr>
          <a:xfrm>
            <a:off x="444500" y="446088"/>
            <a:ext cx="8242299" cy="553998"/>
          </a:xfrm>
          <a:prstGeom prst="rect">
            <a:avLst/>
          </a:prstGeom>
        </p:spPr>
        <p:txBody>
          <a:bodyPr vert="horz" wrap="square" lIns="0" tIns="0" rIns="0" bIns="0" rtlCol="0" anchor="ctr">
            <a:spAutoFit/>
          </a:bodyPr>
          <a:lstStyle/>
          <a:p>
            <a:r>
              <a:rPr lang="cs-CZ" dirty="0"/>
              <a:t>Kliknutím lze upravit styl.</a:t>
            </a:r>
          </a:p>
        </p:txBody>
      </p:sp>
      <p:sp>
        <p:nvSpPr>
          <p:cNvPr id="3" name="Zástupný symbol pro text 2"/>
          <p:cNvSpPr>
            <a:spLocks noGrp="1"/>
          </p:cNvSpPr>
          <p:nvPr>
            <p:ph type="body" idx="1"/>
          </p:nvPr>
        </p:nvSpPr>
        <p:spPr>
          <a:xfrm>
            <a:off x="444500" y="1000086"/>
            <a:ext cx="8242300" cy="4654589"/>
          </a:xfrm>
          <a:prstGeom prst="rect">
            <a:avLst/>
          </a:prstGeom>
        </p:spPr>
        <p:txBody>
          <a:bodyPr vert="horz" lIns="0" tIns="360000" rIns="0" bIns="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10" name="TextovéPole 9"/>
          <p:cNvSpPr txBox="1"/>
          <p:nvPr/>
        </p:nvSpPr>
        <p:spPr>
          <a:xfrm>
            <a:off x="2771776" y="6100763"/>
            <a:ext cx="1800224" cy="757237"/>
          </a:xfrm>
          <a:prstGeom prst="rect">
            <a:avLst/>
          </a:prstGeom>
          <a:noFill/>
        </p:spPr>
        <p:txBody>
          <a:bodyPr wrap="square" lIns="0" tIns="0" rIns="0" bIns="0" rtlCol="0" anchor="ctr" anchorCtr="0">
            <a:noAutofit/>
          </a:bodyPr>
          <a:lstStyle/>
          <a:p>
            <a:r>
              <a:rPr lang="cs-CZ" sz="900" dirty="0">
                <a:solidFill>
                  <a:srgbClr val="FFFFFF"/>
                </a:solidFill>
              </a:rPr>
              <a:t>Ing. Ondřej Tomšej</a:t>
            </a:r>
          </a:p>
          <a:p>
            <a:r>
              <a:rPr lang="cs-CZ" sz="900" dirty="0">
                <a:solidFill>
                  <a:srgbClr val="FFFFFF"/>
                </a:solidFill>
              </a:rPr>
              <a:t>VO</a:t>
            </a:r>
            <a:r>
              <a:rPr lang="it-IT" sz="900" dirty="0">
                <a:solidFill>
                  <a:srgbClr val="FFFFFF"/>
                </a:solidFill>
              </a:rPr>
              <a:t> implementace OPPI a PO3 OPPIK</a:t>
            </a:r>
            <a:endParaRPr lang="cs-CZ" sz="900" dirty="0">
              <a:solidFill>
                <a:srgbClr val="FFFFFF"/>
              </a:solidFill>
            </a:endParaRPr>
          </a:p>
        </p:txBody>
      </p:sp>
      <p:sp>
        <p:nvSpPr>
          <p:cNvPr id="11" name="TextovéPole 10"/>
          <p:cNvSpPr txBox="1"/>
          <p:nvPr/>
        </p:nvSpPr>
        <p:spPr>
          <a:xfrm>
            <a:off x="444500" y="6100763"/>
            <a:ext cx="1876425" cy="757237"/>
          </a:xfrm>
          <a:prstGeom prst="rect">
            <a:avLst/>
          </a:prstGeom>
          <a:noFill/>
        </p:spPr>
        <p:txBody>
          <a:bodyPr wrap="square" lIns="0" tIns="0" rIns="0" bIns="0" rtlCol="0" anchor="ctr" anchorCtr="0">
            <a:noAutofit/>
          </a:bodyPr>
          <a:lstStyle/>
          <a:p>
            <a:r>
              <a:rPr lang="cs-CZ" sz="900" dirty="0">
                <a:solidFill>
                  <a:srgbClr val="FFFFFF"/>
                </a:solidFill>
              </a:rPr>
              <a:t>Prioritní osa 3 -  Účinné nakládání energií</a:t>
            </a:r>
          </a:p>
        </p:txBody>
      </p:sp>
      <p:sp>
        <p:nvSpPr>
          <p:cNvPr id="12" name="Zástupný symbol pro číslo snímku 4"/>
          <p:cNvSpPr>
            <a:spLocks noGrp="1"/>
          </p:cNvSpPr>
          <p:nvPr userDrawn="1"/>
        </p:nvSpPr>
        <p:spPr>
          <a:xfrm>
            <a:off x="8141197" y="6335867"/>
            <a:ext cx="460893" cy="365125"/>
          </a:xfrm>
          <a:prstGeom prst="rect">
            <a:avLst/>
          </a:prstGeom>
        </p:spPr>
        <p:txBody>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8840746-E84D-450F-9CEF-85632363BC31}" type="slidenum">
              <a:rPr lang="cs-CZ" smtClean="0">
                <a:solidFill>
                  <a:srgbClr val="FFFFFF"/>
                </a:solidFill>
              </a:rPr>
              <a:pPr/>
              <a:t>‹#›</a:t>
            </a:fld>
            <a:endParaRPr lang="cs-CZ" dirty="0">
              <a:solidFill>
                <a:srgbClr val="FFFFFF"/>
              </a:solidFill>
            </a:endParaRPr>
          </a:p>
        </p:txBody>
      </p:sp>
    </p:spTree>
    <p:extLst>
      <p:ext uri="{BB962C8B-B14F-4D97-AF65-F5344CB8AC3E}">
        <p14:creationId xmlns:p14="http://schemas.microsoft.com/office/powerpoint/2010/main" val="4162395052"/>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Lst>
  <p:txStyles>
    <p:titleStyle>
      <a:lvl1pPr algn="l" defTabSz="914400" rtl="0" eaLnBrk="1" latinLnBrk="0" hangingPunct="1">
        <a:spcBef>
          <a:spcPct val="0"/>
        </a:spcBef>
        <a:buNone/>
        <a:defRPr sz="3600" kern="1200">
          <a:solidFill>
            <a:schemeClr val="accent2"/>
          </a:solidFill>
          <a:latin typeface="+mj-lt"/>
          <a:ea typeface="+mj-ea"/>
          <a:cs typeface="+mj-cs"/>
        </a:defRPr>
      </a:lvl1pPr>
    </p:titleStyle>
    <p:bodyStyle>
      <a:lvl1pPr marL="360363" indent="-360363" algn="l" defTabSz="914400" rtl="0" eaLnBrk="1" latinLnBrk="0" hangingPunct="1">
        <a:spcBef>
          <a:spcPct val="20000"/>
        </a:spcBef>
        <a:buFontTx/>
        <a:buBlip>
          <a:blip r:embed="rId8"/>
        </a:buBlip>
        <a:defRPr sz="2400" kern="1200">
          <a:solidFill>
            <a:schemeClr val="tx2"/>
          </a:solidFill>
          <a:latin typeface="+mn-lt"/>
          <a:ea typeface="+mn-ea"/>
          <a:cs typeface="+mn-cs"/>
        </a:defRPr>
      </a:lvl1pPr>
      <a:lvl2pPr marL="720725" indent="-360363" algn="l" defTabSz="914400" rtl="0" eaLnBrk="1" latinLnBrk="0" hangingPunct="1">
        <a:spcBef>
          <a:spcPct val="20000"/>
        </a:spcBef>
        <a:buFontTx/>
        <a:buBlip>
          <a:blip r:embed="rId9"/>
        </a:buBlip>
        <a:defRPr sz="2400" kern="1200">
          <a:solidFill>
            <a:schemeClr val="tx2"/>
          </a:solidFill>
          <a:latin typeface="+mn-lt"/>
          <a:ea typeface="+mn-ea"/>
          <a:cs typeface="+mn-cs"/>
        </a:defRPr>
      </a:lvl2pPr>
      <a:lvl3pPr marL="1073150" indent="-352425" algn="l" defTabSz="914400" rtl="0" eaLnBrk="1" latinLnBrk="0" hangingPunct="1">
        <a:spcBef>
          <a:spcPct val="20000"/>
        </a:spcBef>
        <a:buFontTx/>
        <a:buBlip>
          <a:blip r:embed="rId8"/>
        </a:buBlip>
        <a:defRPr sz="2400" kern="1200">
          <a:solidFill>
            <a:schemeClr val="tx2"/>
          </a:solidFill>
          <a:latin typeface="+mn-lt"/>
          <a:ea typeface="+mn-ea"/>
          <a:cs typeface="+mn-cs"/>
        </a:defRPr>
      </a:lvl3pPr>
      <a:lvl4pPr marL="1435100" indent="-361950" algn="l" defTabSz="914400" rtl="0" eaLnBrk="1" latinLnBrk="0" hangingPunct="1">
        <a:spcBef>
          <a:spcPct val="20000"/>
        </a:spcBef>
        <a:buFontTx/>
        <a:buBlip>
          <a:blip r:embed="rId9"/>
        </a:buBlip>
        <a:defRPr sz="2400" kern="1200">
          <a:solidFill>
            <a:schemeClr val="tx2"/>
          </a:solidFill>
          <a:latin typeface="+mn-lt"/>
          <a:ea typeface="+mn-ea"/>
          <a:cs typeface="+mn-cs"/>
        </a:defRPr>
      </a:lvl4pPr>
      <a:lvl5pPr marL="1795463" indent="-360363" algn="l" defTabSz="914400" rtl="0" eaLnBrk="1" latinLnBrk="0" hangingPunct="1">
        <a:spcBef>
          <a:spcPct val="20000"/>
        </a:spcBef>
        <a:buFontTx/>
        <a:buBlip>
          <a:blip r:embed="rId8"/>
        </a:buBlip>
        <a:defRPr sz="24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69783" y="446088"/>
            <a:ext cx="8217017" cy="8063746"/>
          </a:xfrm>
        </p:spPr>
        <p:txBody>
          <a:bodyPr/>
          <a:lstStyle/>
          <a:p>
            <a:br>
              <a:rPr lang="cs-CZ" sz="2800" dirty="0"/>
            </a:br>
            <a:br>
              <a:rPr lang="cs-CZ" sz="2800"/>
            </a:br>
            <a:br>
              <a:rPr lang="cs-CZ" sz="2800" dirty="0"/>
            </a:br>
            <a:br>
              <a:rPr lang="cs-CZ" sz="2800" dirty="0"/>
            </a:br>
            <a:r>
              <a:rPr lang="cs-CZ" sz="3200" b="1" dirty="0"/>
              <a:t>Operační program Technologie a aplikace pro konkurenceschopnost </a:t>
            </a:r>
            <a:r>
              <a:rPr lang="cs-CZ" sz="2800" dirty="0"/>
              <a:t>(2021 -2027)</a:t>
            </a:r>
            <a:br>
              <a:rPr lang="cs-CZ" sz="3600" dirty="0"/>
            </a:br>
            <a:br>
              <a:rPr lang="cs-CZ" sz="2800" dirty="0"/>
            </a:br>
            <a:br>
              <a:rPr lang="cs-CZ" sz="2800" dirty="0"/>
            </a:br>
            <a:r>
              <a:rPr lang="cs-CZ" sz="3600" dirty="0"/>
              <a:t>13. září 2023</a:t>
            </a:r>
            <a:br>
              <a:rPr lang="cs-CZ" sz="2400" dirty="0"/>
            </a:br>
            <a:br>
              <a:rPr lang="cs-CZ" sz="3600" dirty="0"/>
            </a:br>
            <a:br>
              <a:rPr lang="cs-CZ" sz="3600" dirty="0"/>
            </a:br>
            <a:br>
              <a:rPr lang="cs-CZ" sz="3600" dirty="0"/>
            </a:br>
            <a:br>
              <a:rPr lang="cs-CZ" sz="3600" dirty="0"/>
            </a:br>
            <a:br>
              <a:rPr lang="cs-CZ" sz="3600" dirty="0"/>
            </a:br>
            <a:br>
              <a:rPr lang="cs-CZ" sz="3600" dirty="0"/>
            </a:br>
            <a:endParaRPr lang="cs-CZ" sz="3600" dirty="0"/>
          </a:p>
        </p:txBody>
      </p:sp>
    </p:spTree>
    <p:extLst>
      <p:ext uri="{BB962C8B-B14F-4D97-AF65-F5344CB8AC3E}">
        <p14:creationId xmlns:p14="http://schemas.microsoft.com/office/powerpoint/2010/main" val="890109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7EC712-5CCD-414A-9E2E-24B8BE469E10}"/>
              </a:ext>
            </a:extLst>
          </p:cNvPr>
          <p:cNvSpPr>
            <a:spLocks noGrp="1"/>
          </p:cNvSpPr>
          <p:nvPr>
            <p:ph type="title"/>
          </p:nvPr>
        </p:nvSpPr>
        <p:spPr>
          <a:xfrm>
            <a:off x="444500" y="216427"/>
            <a:ext cx="8242299" cy="492443"/>
          </a:xfrm>
        </p:spPr>
        <p:txBody>
          <a:bodyPr/>
          <a:lstStyle/>
          <a:p>
            <a:r>
              <a:rPr lang="cs-CZ" sz="3200" dirty="0"/>
              <a:t>Energetická infrastruktura – OZE v LDS – výzva I.</a:t>
            </a:r>
          </a:p>
        </p:txBody>
      </p:sp>
      <p:sp>
        <p:nvSpPr>
          <p:cNvPr id="3" name="Zástupný symbol pro text 2">
            <a:extLst>
              <a:ext uri="{FF2B5EF4-FFF2-40B4-BE49-F238E27FC236}">
                <a16:creationId xmlns:a16="http://schemas.microsoft.com/office/drawing/2014/main" id="{CE46DBED-803F-4FFF-861D-E5DAB4596347}"/>
              </a:ext>
            </a:extLst>
          </p:cNvPr>
          <p:cNvSpPr>
            <a:spLocks noGrp="1"/>
          </p:cNvSpPr>
          <p:nvPr>
            <p:ph type="body" sz="quarter" idx="10"/>
          </p:nvPr>
        </p:nvSpPr>
        <p:spPr>
          <a:xfrm>
            <a:off x="75501" y="462648"/>
            <a:ext cx="9068499" cy="5149044"/>
          </a:xfrm>
        </p:spPr>
        <p:txBody>
          <a:bodyPr>
            <a:normAutofit fontScale="25000" lnSpcReduction="20000"/>
          </a:bodyPr>
          <a:lstStyle/>
          <a:p>
            <a:pPr marL="0" indent="0">
              <a:buNone/>
            </a:pPr>
            <a:r>
              <a:rPr lang="cs-CZ" sz="5600" b="1" u="sng" dirty="0"/>
              <a:t>Podporované aktivity detailně:</a:t>
            </a:r>
          </a:p>
          <a:p>
            <a:pPr lvl="1"/>
            <a:r>
              <a:rPr lang="cs-CZ" sz="5600" b="1" dirty="0"/>
              <a:t>Instalace chytrých prvků distribučních sítí</a:t>
            </a:r>
          </a:p>
          <a:p>
            <a:pPr marL="712787" lvl="2" indent="0">
              <a:buNone/>
            </a:pPr>
            <a:r>
              <a:rPr lang="cs-CZ" sz="5600" dirty="0"/>
              <a:t>•	Nasazení dálkově ovládaných úsekových odpínačů a vypínačů na vedeních.</a:t>
            </a:r>
          </a:p>
          <a:p>
            <a:pPr marL="712787" lvl="2" indent="0">
              <a:buNone/>
            </a:pPr>
            <a:r>
              <a:rPr lang="cs-CZ" sz="5600" dirty="0"/>
              <a:t>•	Realizace dálkově ovládaných distribučních stanic.</a:t>
            </a:r>
          </a:p>
          <a:p>
            <a:pPr marL="712787" lvl="2" indent="0">
              <a:buNone/>
            </a:pPr>
            <a:r>
              <a:rPr lang="cs-CZ" sz="5600" dirty="0"/>
              <a:t>•	Doplnění stávajících úsekových odpínačů/vypínačů a distribučních stanic o dálkové ovládání.</a:t>
            </a:r>
          </a:p>
          <a:p>
            <a:pPr marL="712787" lvl="2" indent="0">
              <a:buNone/>
            </a:pPr>
            <a:r>
              <a:rPr lang="cs-CZ" sz="5600" dirty="0"/>
              <a:t>•	Nasazení zařízení pro dálkové sledování a vyhodnocování klimatických vlivů s následnou automatizací prvků    </a:t>
            </a:r>
          </a:p>
          <a:p>
            <a:pPr marL="712787" lvl="2" indent="0">
              <a:buNone/>
            </a:pPr>
            <a:r>
              <a:rPr lang="cs-CZ" sz="5600" dirty="0"/>
              <a:t>     distribuční soustavy.</a:t>
            </a:r>
          </a:p>
          <a:p>
            <a:pPr marL="712787" lvl="2" indent="0">
              <a:buNone/>
            </a:pPr>
            <a:r>
              <a:rPr lang="cs-CZ" sz="5600" dirty="0"/>
              <a:t>•	Nasazení inteligentních prvků pro řízení a automatizaci </a:t>
            </a:r>
            <a:r>
              <a:rPr lang="cs-CZ" sz="5600" dirty="0" err="1"/>
              <a:t>vícenapáječové</a:t>
            </a:r>
            <a:r>
              <a:rPr lang="cs-CZ" sz="5600" dirty="0"/>
              <a:t> sítě.</a:t>
            </a:r>
          </a:p>
          <a:p>
            <a:pPr marL="712787" lvl="2" indent="0">
              <a:buNone/>
            </a:pPr>
            <a:r>
              <a:rPr lang="cs-CZ" sz="5600" dirty="0"/>
              <a:t>•	Osazení distribučních transformátorů s automatickou regulací pod zatížením.</a:t>
            </a:r>
          </a:p>
          <a:p>
            <a:pPr marL="712787" lvl="2" indent="0">
              <a:buNone/>
            </a:pPr>
            <a:r>
              <a:rPr lang="cs-CZ" sz="5600" dirty="0"/>
              <a:t>•	Osazení linkových kondicionérů na vedeních.</a:t>
            </a:r>
          </a:p>
          <a:p>
            <a:pPr marL="712787" lvl="2" indent="0">
              <a:buNone/>
            </a:pPr>
            <a:r>
              <a:rPr lang="cs-CZ" sz="5600" dirty="0"/>
              <a:t>•	Nasazení automatického řízení úrovně napětí.</a:t>
            </a:r>
          </a:p>
          <a:p>
            <a:pPr marL="712787" lvl="2" indent="0">
              <a:buNone/>
            </a:pPr>
            <a:r>
              <a:rPr lang="cs-CZ" sz="5600" dirty="0"/>
              <a:t>•	Realizace systému regulace jalového výkonu výroben na hladině.</a:t>
            </a:r>
          </a:p>
          <a:p>
            <a:pPr marL="712787" lvl="2" indent="0">
              <a:buNone/>
            </a:pPr>
            <a:r>
              <a:rPr lang="cs-CZ" sz="5600" dirty="0"/>
              <a:t>•	Nasazení automatického snížení přetoků jalového výkonu do nadřazené soustavy.</a:t>
            </a:r>
          </a:p>
          <a:p>
            <a:pPr marL="712787" lvl="2" indent="0">
              <a:buNone/>
            </a:pPr>
            <a:r>
              <a:rPr lang="cs-CZ" sz="5600" dirty="0"/>
              <a:t>•	Realizace technologie inteligentního měření včetně komunikačních jednotek, odečtové centrály a úprav  </a:t>
            </a:r>
          </a:p>
          <a:p>
            <a:pPr marL="712787" lvl="2" indent="0">
              <a:buNone/>
            </a:pPr>
            <a:r>
              <a:rPr lang="cs-CZ" sz="5600" dirty="0"/>
              <a:t>     technického dispečinku.</a:t>
            </a:r>
          </a:p>
          <a:p>
            <a:pPr marL="712787" lvl="2" indent="0">
              <a:buNone/>
            </a:pPr>
            <a:r>
              <a:rPr lang="cs-CZ" sz="5600" dirty="0"/>
              <a:t>•	Implementace řídicího systému lokální bilance včetně analýzy, predikce a algoritmizace chování portfolia </a:t>
            </a:r>
          </a:p>
          <a:p>
            <a:pPr marL="712787" lvl="2" indent="0">
              <a:buNone/>
            </a:pPr>
            <a:r>
              <a:rPr lang="cs-CZ" sz="5600" dirty="0"/>
              <a:t>     odběrných míst pro  úpravu logiky spínání řiditelné zátěže u odběratelů.</a:t>
            </a:r>
          </a:p>
          <a:p>
            <a:pPr marL="712787" lvl="2" indent="0">
              <a:buNone/>
            </a:pPr>
            <a:r>
              <a:rPr lang="cs-CZ" sz="5600" dirty="0"/>
              <a:t>•	Osazení technologie pro měření kvality na distribučních stanicích, uzlových a vybraných koncových odběrných a </a:t>
            </a:r>
          </a:p>
          <a:p>
            <a:pPr marL="712787" lvl="2" indent="0">
              <a:buNone/>
            </a:pPr>
            <a:r>
              <a:rPr lang="cs-CZ" sz="5600" dirty="0"/>
              <a:t>     předávacích místech.</a:t>
            </a:r>
          </a:p>
          <a:p>
            <a:pPr marL="712787" lvl="2" indent="0">
              <a:buNone/>
            </a:pPr>
            <a:r>
              <a:rPr lang="cs-CZ" sz="5600" dirty="0"/>
              <a:t>•	Osazení bateriové akumulace pro potřeby vyrovnání toků ve vymezené distribuční oblasti a zlepšení provozních a </a:t>
            </a:r>
          </a:p>
          <a:p>
            <a:pPr marL="712787" lvl="2" indent="0">
              <a:buNone/>
            </a:pPr>
            <a:r>
              <a:rPr lang="cs-CZ" sz="5600" dirty="0"/>
              <a:t>     kvalitativních parametrů lokality.</a:t>
            </a:r>
          </a:p>
          <a:p>
            <a:pPr marL="712787" lvl="2" indent="0">
              <a:buNone/>
            </a:pPr>
            <a:r>
              <a:rPr lang="cs-CZ" sz="5600" dirty="0"/>
              <a:t>•	Zajištění dálkového ovládání a komunikace tzn. tyto technologie: Dálkové ovládání silových prvků, RTU </a:t>
            </a:r>
          </a:p>
          <a:p>
            <a:pPr marL="712787" lvl="2" indent="0">
              <a:buNone/>
            </a:pPr>
            <a:r>
              <a:rPr lang="cs-CZ" sz="5600" dirty="0"/>
              <a:t>    (komunikační řídící jednotky), osazení měřícími senzory, součtové elektroměry, indikátory poruchových proudů, </a:t>
            </a:r>
          </a:p>
          <a:p>
            <a:pPr marL="712787" lvl="2" indent="0">
              <a:buNone/>
            </a:pPr>
            <a:r>
              <a:rPr lang="cs-CZ" sz="5600" dirty="0"/>
              <a:t>     nadproudů a zemních spojení, datové koncentrátory, komunikační jednotky a infrastruktura, zajištění napájení, </a:t>
            </a:r>
          </a:p>
          <a:p>
            <a:pPr marL="712787" lvl="2" indent="0">
              <a:buNone/>
            </a:pPr>
            <a:r>
              <a:rPr lang="cs-CZ" sz="5600" dirty="0"/>
              <a:t>     modernizace technického dispečinku, implementace a úpravy IT systémů, </a:t>
            </a:r>
            <a:r>
              <a:rPr lang="cs-CZ" sz="5600" dirty="0" err="1"/>
              <a:t>routery</a:t>
            </a:r>
            <a:r>
              <a:rPr lang="cs-CZ" sz="5600" dirty="0"/>
              <a:t>, SW infrastruktura pro sběr.  </a:t>
            </a:r>
          </a:p>
          <a:p>
            <a:pPr marL="712787" lvl="2" indent="0">
              <a:buNone/>
            </a:pPr>
            <a:r>
              <a:rPr lang="cs-CZ" sz="5600" dirty="0"/>
              <a:t>     vyhodnocení dat.</a:t>
            </a:r>
          </a:p>
          <a:p>
            <a:pPr lvl="1"/>
            <a:endParaRPr lang="cs-CZ" dirty="0"/>
          </a:p>
        </p:txBody>
      </p:sp>
    </p:spTree>
    <p:extLst>
      <p:ext uri="{BB962C8B-B14F-4D97-AF65-F5344CB8AC3E}">
        <p14:creationId xmlns:p14="http://schemas.microsoft.com/office/powerpoint/2010/main" val="302606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B329FA-7B13-4704-A4F3-8ED7F5A31A25}"/>
              </a:ext>
            </a:extLst>
          </p:cNvPr>
          <p:cNvSpPr>
            <a:spLocks noGrp="1"/>
          </p:cNvSpPr>
          <p:nvPr>
            <p:ph type="title"/>
          </p:nvPr>
        </p:nvSpPr>
        <p:spPr>
          <a:xfrm>
            <a:off x="444500" y="446088"/>
            <a:ext cx="8242299" cy="492443"/>
          </a:xfrm>
        </p:spPr>
        <p:txBody>
          <a:bodyPr/>
          <a:lstStyle/>
          <a:p>
            <a:r>
              <a:rPr lang="cs-CZ" sz="3200" dirty="0"/>
              <a:t>Energetická infrastruktura – OZE v LDS – výzva I.</a:t>
            </a:r>
          </a:p>
        </p:txBody>
      </p:sp>
      <p:sp>
        <p:nvSpPr>
          <p:cNvPr id="3" name="Zástupný symbol pro text 2">
            <a:extLst>
              <a:ext uri="{FF2B5EF4-FFF2-40B4-BE49-F238E27FC236}">
                <a16:creationId xmlns:a16="http://schemas.microsoft.com/office/drawing/2014/main" id="{CC7C6124-9530-462C-9868-7233518AA7E8}"/>
              </a:ext>
            </a:extLst>
          </p:cNvPr>
          <p:cNvSpPr>
            <a:spLocks noGrp="1"/>
          </p:cNvSpPr>
          <p:nvPr>
            <p:ph type="body" sz="quarter" idx="10"/>
          </p:nvPr>
        </p:nvSpPr>
        <p:spPr/>
        <p:txBody>
          <a:bodyPr/>
          <a:lstStyle/>
          <a:p>
            <a:r>
              <a:rPr lang="cs-CZ" dirty="0"/>
              <a:t>KRITÉRIA VĚCNÉHO HODNOCENÍ</a:t>
            </a:r>
          </a:p>
          <a:p>
            <a:pPr lvl="1" algn="just"/>
            <a:r>
              <a:rPr lang="cs-CZ" dirty="0"/>
              <a:t>Dodatečně připojitelný výkon obnovitelných zdrojů (MW) dosahuje minimálně 10 % stávají připojovací kapacity (rezervované a volné) v rámci zásobovacího území provozovaných distribučních sítí.</a:t>
            </a:r>
          </a:p>
          <a:p>
            <a:pPr lvl="1" algn="just"/>
            <a:endParaRPr lang="cs-CZ" dirty="0"/>
          </a:p>
          <a:p>
            <a:pPr lvl="2" algn="just"/>
            <a:r>
              <a:rPr lang="cs-CZ" dirty="0"/>
              <a:t>Zdroj dat: Posudek přínosů modernizace a výstavby distribučních sítí za účelem zvýšení kapacity sítě pro integraci obnovitelných zdrojů energie.</a:t>
            </a:r>
          </a:p>
        </p:txBody>
      </p:sp>
    </p:spTree>
    <p:extLst>
      <p:ext uri="{BB962C8B-B14F-4D97-AF65-F5344CB8AC3E}">
        <p14:creationId xmlns:p14="http://schemas.microsoft.com/office/powerpoint/2010/main" val="457732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B087E7-5841-4B25-B4EC-3CC5BB61447D}"/>
              </a:ext>
            </a:extLst>
          </p:cNvPr>
          <p:cNvSpPr>
            <a:spLocks noGrp="1"/>
          </p:cNvSpPr>
          <p:nvPr>
            <p:ph type="title"/>
          </p:nvPr>
        </p:nvSpPr>
        <p:spPr>
          <a:xfrm>
            <a:off x="444500" y="446088"/>
            <a:ext cx="8242299" cy="492443"/>
          </a:xfrm>
        </p:spPr>
        <p:txBody>
          <a:bodyPr/>
          <a:lstStyle/>
          <a:p>
            <a:r>
              <a:rPr lang="cs-CZ" sz="3200" dirty="0"/>
              <a:t>Energetická infrastruktura – OZE v LDS – výzva I.</a:t>
            </a:r>
          </a:p>
        </p:txBody>
      </p:sp>
      <p:sp>
        <p:nvSpPr>
          <p:cNvPr id="3" name="Zástupný symbol pro text 2">
            <a:extLst>
              <a:ext uri="{FF2B5EF4-FFF2-40B4-BE49-F238E27FC236}">
                <a16:creationId xmlns:a16="http://schemas.microsoft.com/office/drawing/2014/main" id="{F975BC8E-C354-41D2-B5D0-C2A49E10593A}"/>
              </a:ext>
            </a:extLst>
          </p:cNvPr>
          <p:cNvSpPr>
            <a:spLocks noGrp="1"/>
          </p:cNvSpPr>
          <p:nvPr>
            <p:ph type="body" sz="quarter" idx="10"/>
          </p:nvPr>
        </p:nvSpPr>
        <p:spPr/>
        <p:txBody>
          <a:bodyPr/>
          <a:lstStyle/>
          <a:p>
            <a:r>
              <a:rPr lang="cs-CZ" dirty="0"/>
              <a:t>KRITÉRIA VĚCNÉHO HODNOCENÍ</a:t>
            </a:r>
          </a:p>
          <a:p>
            <a:pPr lvl="1" algn="just"/>
            <a:r>
              <a:rPr lang="cs-CZ" dirty="0"/>
              <a:t>Zdali projekt významně nepoškozuje environmetální cíle ve smyslu čl. 17 nařízení Evropského parlamentu a Rady (EU) č. 2020/852 ze dne 18. června 2020 o zřízení rámce pro usnadnění udržitelných investic a o změně nařízení (EU) 2019/2088 (dále jen „Nařízení o Taxonomii“).</a:t>
            </a:r>
          </a:p>
          <a:p>
            <a:pPr marL="360362" lvl="1" indent="0" algn="just">
              <a:buNone/>
            </a:pPr>
            <a:endParaRPr lang="cs-CZ" dirty="0"/>
          </a:p>
          <a:p>
            <a:pPr lvl="2" algn="just"/>
            <a:r>
              <a:rPr lang="cs-CZ" dirty="0"/>
              <a:t>Zdroj dat: Posudek plnění environmentálně udržitelné investice a prověření infrastruktury z hlediska klimatického dopadu.</a:t>
            </a:r>
          </a:p>
          <a:p>
            <a:pPr marL="720725" lvl="2" indent="0">
              <a:buNone/>
            </a:pPr>
            <a:endParaRPr lang="cs-CZ" dirty="0"/>
          </a:p>
        </p:txBody>
      </p:sp>
    </p:spTree>
    <p:extLst>
      <p:ext uri="{BB962C8B-B14F-4D97-AF65-F5344CB8AC3E}">
        <p14:creationId xmlns:p14="http://schemas.microsoft.com/office/powerpoint/2010/main" val="2449511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6A8ECE-AB83-4D2E-AA72-E170B0A6DA57}"/>
              </a:ext>
            </a:extLst>
          </p:cNvPr>
          <p:cNvSpPr>
            <a:spLocks noGrp="1"/>
          </p:cNvSpPr>
          <p:nvPr>
            <p:ph type="title"/>
          </p:nvPr>
        </p:nvSpPr>
        <p:spPr>
          <a:xfrm>
            <a:off x="444500" y="446088"/>
            <a:ext cx="8242299" cy="492443"/>
          </a:xfrm>
        </p:spPr>
        <p:txBody>
          <a:bodyPr/>
          <a:lstStyle/>
          <a:p>
            <a:r>
              <a:rPr lang="cs-CZ" sz="3200" dirty="0"/>
              <a:t>Energetická infrastruktura – OZE v LDS – výzva I.</a:t>
            </a:r>
          </a:p>
        </p:txBody>
      </p:sp>
      <p:sp>
        <p:nvSpPr>
          <p:cNvPr id="3" name="Zástupný symbol pro text 2">
            <a:extLst>
              <a:ext uri="{FF2B5EF4-FFF2-40B4-BE49-F238E27FC236}">
                <a16:creationId xmlns:a16="http://schemas.microsoft.com/office/drawing/2014/main" id="{FB97CAEA-FFE6-4783-AFEA-1EDC4898187A}"/>
              </a:ext>
            </a:extLst>
          </p:cNvPr>
          <p:cNvSpPr>
            <a:spLocks noGrp="1"/>
          </p:cNvSpPr>
          <p:nvPr>
            <p:ph type="body" sz="quarter" idx="10"/>
          </p:nvPr>
        </p:nvSpPr>
        <p:spPr/>
        <p:txBody>
          <a:bodyPr/>
          <a:lstStyle/>
          <a:p>
            <a:r>
              <a:rPr lang="cs-CZ" dirty="0"/>
              <a:t>KRITÉRIA VĚCNÉHO HODNOCENÍ</a:t>
            </a:r>
          </a:p>
          <a:p>
            <a:pPr lvl="1" algn="just"/>
            <a:r>
              <a:rPr lang="cs-CZ" dirty="0"/>
              <a:t>Projekt je v souladu se směrem vývoje cílů v oblasti snížení emisí skleníkových plynů do roku 2050 ve smyslu Sdělení Komise - Technické pokyny k prověřování infrastruktury z hlediska klimatického dopadu v období 2021 – 2027 (2021/C 373/01)</a:t>
            </a:r>
          </a:p>
          <a:p>
            <a:pPr lvl="2" algn="just"/>
            <a:r>
              <a:rPr lang="cs-CZ" dirty="0"/>
              <a:t>Zdroj dat: Posudek plnění environmentálně udržitelné investice a prověření infrastruktury z hlediska klimatického dopadu.</a:t>
            </a:r>
          </a:p>
          <a:p>
            <a:endParaRPr lang="cs-CZ" dirty="0"/>
          </a:p>
        </p:txBody>
      </p:sp>
    </p:spTree>
    <p:extLst>
      <p:ext uri="{BB962C8B-B14F-4D97-AF65-F5344CB8AC3E}">
        <p14:creationId xmlns:p14="http://schemas.microsoft.com/office/powerpoint/2010/main" val="3996994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09E01D-EBCB-496B-A857-BF773580529D}"/>
              </a:ext>
            </a:extLst>
          </p:cNvPr>
          <p:cNvSpPr>
            <a:spLocks noGrp="1"/>
          </p:cNvSpPr>
          <p:nvPr>
            <p:ph type="title"/>
          </p:nvPr>
        </p:nvSpPr>
        <p:spPr>
          <a:xfrm>
            <a:off x="444500" y="446088"/>
            <a:ext cx="8242299" cy="492443"/>
          </a:xfrm>
        </p:spPr>
        <p:txBody>
          <a:bodyPr/>
          <a:lstStyle/>
          <a:p>
            <a:r>
              <a:rPr lang="cs-CZ" sz="3200" dirty="0">
                <a:solidFill>
                  <a:srgbClr val="13B5F4"/>
                </a:solidFill>
              </a:rPr>
              <a:t>Energetická infrastruktura – OZE v LDS – výzva I.</a:t>
            </a:r>
            <a:endParaRPr lang="cs-CZ" dirty="0"/>
          </a:p>
        </p:txBody>
      </p:sp>
      <p:sp>
        <p:nvSpPr>
          <p:cNvPr id="3" name="Zástupný symbol pro text 2">
            <a:extLst>
              <a:ext uri="{FF2B5EF4-FFF2-40B4-BE49-F238E27FC236}">
                <a16:creationId xmlns:a16="http://schemas.microsoft.com/office/drawing/2014/main" id="{852A6F22-C9EA-4F8D-A1ED-CFE1C6C476BA}"/>
              </a:ext>
            </a:extLst>
          </p:cNvPr>
          <p:cNvSpPr>
            <a:spLocks noGrp="1"/>
          </p:cNvSpPr>
          <p:nvPr>
            <p:ph type="body" sz="quarter" idx="10"/>
          </p:nvPr>
        </p:nvSpPr>
        <p:spPr>
          <a:xfrm>
            <a:off x="260059" y="1000086"/>
            <a:ext cx="8623881" cy="4654589"/>
          </a:xfrm>
        </p:spPr>
        <p:txBody>
          <a:bodyPr>
            <a:normAutofit fontScale="85000" lnSpcReduction="20000"/>
          </a:bodyPr>
          <a:lstStyle/>
          <a:p>
            <a:pPr marL="0" indent="0">
              <a:buNone/>
            </a:pPr>
            <a:r>
              <a:rPr lang="cs-CZ" sz="2600" dirty="0">
                <a:solidFill>
                  <a:srgbClr val="FF0000"/>
                </a:solidFill>
              </a:rPr>
              <a:t>Žadatel vybere alespoň jeden indikátor dle své aktivity</a:t>
            </a:r>
          </a:p>
          <a:p>
            <a:pPr marL="0" indent="0">
              <a:buNone/>
            </a:pPr>
            <a:endParaRPr lang="cs-CZ" dirty="0"/>
          </a:p>
          <a:p>
            <a:pPr marL="0" indent="0">
              <a:buNone/>
            </a:pPr>
            <a:r>
              <a:rPr lang="cs-CZ" dirty="0"/>
              <a:t>Indikátory povinné k naplnění:    </a:t>
            </a:r>
          </a:p>
          <a:p>
            <a:pPr lvl="2"/>
            <a:r>
              <a:rPr lang="cs-CZ" dirty="0"/>
              <a:t>334101 Digitální systémy pro správu inteligentních energetických systémů* </a:t>
            </a:r>
          </a:p>
          <a:p>
            <a:pPr lvl="2"/>
            <a:r>
              <a:rPr lang="cs-CZ" dirty="0"/>
              <a:t>335002 Nová a rekonstruovaná pole v rozvodnách</a:t>
            </a:r>
          </a:p>
          <a:p>
            <a:pPr lvl="2"/>
            <a:r>
              <a:rPr lang="cs-CZ" dirty="0"/>
              <a:t>335082 Délka nových či zrekonstruovaných vedení</a:t>
            </a:r>
          </a:p>
          <a:p>
            <a:pPr marL="720725" lvl="2" indent="0">
              <a:buNone/>
            </a:pPr>
            <a:endParaRPr lang="cs-CZ" dirty="0"/>
          </a:p>
          <a:p>
            <a:pPr marL="720725" lvl="2" indent="0">
              <a:buNone/>
            </a:pPr>
            <a:endParaRPr lang="cs-CZ" dirty="0"/>
          </a:p>
          <a:p>
            <a:pPr marL="360362" lvl="1" indent="0">
              <a:buNone/>
            </a:pPr>
            <a:r>
              <a:rPr lang="cs-CZ" sz="2100" dirty="0"/>
              <a:t>*Počet komponent systému distribuce elektřiny vytvořených, instalovaných nebo významně inovovaných pro inteligentní energetické řízení pomocí systémů digitálního řízení vytvořených nebo výrazně modernizovaných pro inteligentní energetický systém. Komponentou se v rámci této výzvy rozumí všechny systémy a komponenty sítě, které zajišťují obsluhu a dohled nad provozem a řízením distribučních sítí (např. dispečerské, monitorovací a řídící systémy, komunikační systémy a komponenty, řídící a spínací komponenty v sítích, komponenty chytrých distribučních trafostanic).</a:t>
            </a:r>
          </a:p>
          <a:p>
            <a:pPr marL="0" indent="0">
              <a:buNone/>
            </a:pPr>
            <a:endParaRPr lang="cs-CZ" dirty="0"/>
          </a:p>
        </p:txBody>
      </p:sp>
    </p:spTree>
    <p:extLst>
      <p:ext uri="{BB962C8B-B14F-4D97-AF65-F5344CB8AC3E}">
        <p14:creationId xmlns:p14="http://schemas.microsoft.com/office/powerpoint/2010/main" val="1048215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74B556-E50E-4539-B582-5190EBD1AA38}"/>
              </a:ext>
            </a:extLst>
          </p:cNvPr>
          <p:cNvSpPr>
            <a:spLocks noGrp="1"/>
          </p:cNvSpPr>
          <p:nvPr>
            <p:ph type="title"/>
          </p:nvPr>
        </p:nvSpPr>
        <p:spPr>
          <a:xfrm>
            <a:off x="444500" y="446088"/>
            <a:ext cx="8242299" cy="477054"/>
          </a:xfrm>
        </p:spPr>
        <p:txBody>
          <a:bodyPr/>
          <a:lstStyle/>
          <a:p>
            <a:r>
              <a:rPr lang="cs-CZ" sz="3100" dirty="0"/>
              <a:t>Energetická infrastruktura – Úspory v LDS – výzva I.</a:t>
            </a:r>
          </a:p>
        </p:txBody>
      </p:sp>
      <p:sp>
        <p:nvSpPr>
          <p:cNvPr id="3" name="Zástupný symbol pro text 2">
            <a:extLst>
              <a:ext uri="{FF2B5EF4-FFF2-40B4-BE49-F238E27FC236}">
                <a16:creationId xmlns:a16="http://schemas.microsoft.com/office/drawing/2014/main" id="{824DA873-D178-4184-890D-266585E0E9DA}"/>
              </a:ext>
            </a:extLst>
          </p:cNvPr>
          <p:cNvSpPr>
            <a:spLocks noGrp="1"/>
          </p:cNvSpPr>
          <p:nvPr>
            <p:ph type="body" sz="quarter" idx="10"/>
          </p:nvPr>
        </p:nvSpPr>
        <p:spPr/>
        <p:txBody>
          <a:bodyPr>
            <a:normAutofit fontScale="92500"/>
          </a:bodyPr>
          <a:lstStyle/>
          <a:p>
            <a:pPr lvl="0"/>
            <a:r>
              <a:rPr lang="cs-CZ" dirty="0">
                <a:solidFill>
                  <a:srgbClr val="004B8D"/>
                </a:solidFill>
              </a:rPr>
              <a:t>Cílem výzvy je úspora primární energie v rámci distribuce elektřiny.</a:t>
            </a:r>
          </a:p>
          <a:p>
            <a:pPr marL="0" lvl="0" indent="0">
              <a:buNone/>
            </a:pPr>
            <a:endParaRPr lang="cs-CZ" dirty="0">
              <a:solidFill>
                <a:srgbClr val="004B8D"/>
              </a:solidFill>
            </a:endParaRPr>
          </a:p>
          <a:p>
            <a:pPr marL="0" lvl="0" indent="0">
              <a:buNone/>
            </a:pPr>
            <a:r>
              <a:rPr lang="cs-CZ" dirty="0">
                <a:solidFill>
                  <a:srgbClr val="004B8D"/>
                </a:solidFill>
              </a:rPr>
              <a:t>Podporované aktivity:</a:t>
            </a:r>
          </a:p>
          <a:p>
            <a:pPr lvl="1"/>
            <a:r>
              <a:rPr lang="cs-CZ" dirty="0">
                <a:solidFill>
                  <a:srgbClr val="004B8D"/>
                </a:solidFill>
              </a:rPr>
              <a:t>Snížení technických ztrát distribučních trafostanic</a:t>
            </a:r>
          </a:p>
          <a:p>
            <a:pPr marL="360362" lvl="1" indent="0">
              <a:buNone/>
            </a:pPr>
            <a:r>
              <a:rPr lang="cs-CZ" u="sng" dirty="0">
                <a:solidFill>
                  <a:srgbClr val="004B8D"/>
                </a:solidFill>
              </a:rPr>
              <a:t>Podporovány budou tyto opatření:</a:t>
            </a:r>
          </a:p>
          <a:p>
            <a:pPr marL="712787" lvl="2" indent="0">
              <a:buNone/>
            </a:pPr>
            <a:r>
              <a:rPr lang="cs-CZ" dirty="0">
                <a:solidFill>
                  <a:srgbClr val="004B8D"/>
                </a:solidFill>
              </a:rPr>
              <a:t>•	Nákup a instalace transformátorů všech napěťových hladin.</a:t>
            </a:r>
          </a:p>
          <a:p>
            <a:pPr marL="712787" lvl="2" indent="0">
              <a:buNone/>
            </a:pPr>
            <a:r>
              <a:rPr lang="cs-CZ" dirty="0">
                <a:solidFill>
                  <a:srgbClr val="004B8D"/>
                </a:solidFill>
              </a:rPr>
              <a:t>•	Nákup a instalace vnitřní TS, kobky VN TS, dovybavení TS.</a:t>
            </a:r>
          </a:p>
          <a:p>
            <a:pPr marL="712787" lvl="2" indent="0">
              <a:buNone/>
            </a:pPr>
            <a:r>
              <a:rPr lang="cs-CZ" dirty="0">
                <a:solidFill>
                  <a:srgbClr val="004B8D"/>
                </a:solidFill>
              </a:rPr>
              <a:t>•	Nákup a instalace trafostanice (TS) stožárové, </a:t>
            </a:r>
            <a:r>
              <a:rPr lang="cs-CZ" dirty="0" err="1">
                <a:solidFill>
                  <a:srgbClr val="004B8D"/>
                </a:solidFill>
              </a:rPr>
              <a:t>kioskové</a:t>
            </a:r>
            <a:r>
              <a:rPr lang="cs-CZ" dirty="0">
                <a:solidFill>
                  <a:srgbClr val="004B8D"/>
                </a:solidFill>
              </a:rPr>
              <a:t> a zděné.</a:t>
            </a:r>
          </a:p>
          <a:p>
            <a:pPr marL="360362" lvl="1" indent="0">
              <a:buNone/>
            </a:pPr>
            <a:endParaRPr lang="cs-CZ" dirty="0">
              <a:solidFill>
                <a:srgbClr val="004B8D"/>
              </a:solidFill>
            </a:endParaRPr>
          </a:p>
          <a:p>
            <a:pPr lvl="0"/>
            <a:r>
              <a:rPr lang="cs-CZ" dirty="0">
                <a:solidFill>
                  <a:srgbClr val="004B8D"/>
                </a:solidFill>
              </a:rPr>
              <a:t>Příjemci podpory: Provozovatel distribuční sítě s méně než 90 000 odběrných míst zákazníků.</a:t>
            </a:r>
          </a:p>
          <a:p>
            <a:endParaRPr lang="cs-CZ" dirty="0"/>
          </a:p>
        </p:txBody>
      </p:sp>
    </p:spTree>
    <p:extLst>
      <p:ext uri="{BB962C8B-B14F-4D97-AF65-F5344CB8AC3E}">
        <p14:creationId xmlns:p14="http://schemas.microsoft.com/office/powerpoint/2010/main" val="1848636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1631DD-C8D9-4F8C-A1BC-891D8F6FF310}"/>
              </a:ext>
            </a:extLst>
          </p:cNvPr>
          <p:cNvSpPr>
            <a:spLocks noGrp="1"/>
          </p:cNvSpPr>
          <p:nvPr>
            <p:ph type="title"/>
          </p:nvPr>
        </p:nvSpPr>
        <p:spPr>
          <a:xfrm>
            <a:off x="444500" y="446088"/>
            <a:ext cx="8242299" cy="477054"/>
          </a:xfrm>
        </p:spPr>
        <p:txBody>
          <a:bodyPr/>
          <a:lstStyle/>
          <a:p>
            <a:r>
              <a:rPr lang="cs-CZ" sz="3100" dirty="0">
                <a:solidFill>
                  <a:srgbClr val="13B5F4"/>
                </a:solidFill>
              </a:rPr>
              <a:t>Energetická infrastruktura – Úspory v LDS – výzva I.</a:t>
            </a:r>
            <a:endParaRPr lang="cs-CZ" dirty="0"/>
          </a:p>
        </p:txBody>
      </p:sp>
      <p:sp>
        <p:nvSpPr>
          <p:cNvPr id="3" name="Zástupný symbol pro text 2">
            <a:extLst>
              <a:ext uri="{FF2B5EF4-FFF2-40B4-BE49-F238E27FC236}">
                <a16:creationId xmlns:a16="http://schemas.microsoft.com/office/drawing/2014/main" id="{3D908119-0D4D-4C69-8040-ED3C5A6E2AFA}"/>
              </a:ext>
            </a:extLst>
          </p:cNvPr>
          <p:cNvSpPr>
            <a:spLocks noGrp="1"/>
          </p:cNvSpPr>
          <p:nvPr>
            <p:ph type="body" sz="quarter" idx="10"/>
          </p:nvPr>
        </p:nvSpPr>
        <p:spPr/>
        <p:txBody>
          <a:bodyPr>
            <a:normAutofit fontScale="92500" lnSpcReduction="10000"/>
          </a:bodyPr>
          <a:lstStyle/>
          <a:p>
            <a:r>
              <a:rPr lang="cs-CZ" dirty="0"/>
              <a:t>Vyhlášení výzvy: 4Q</a:t>
            </a:r>
          </a:p>
          <a:p>
            <a:r>
              <a:rPr lang="cs-CZ" dirty="0"/>
              <a:t>Forma výzvy: Průběžná výzva (kontinuální výzva) a jednokolová (žádost o podporu)</a:t>
            </a:r>
          </a:p>
          <a:p>
            <a:r>
              <a:rPr lang="cs-CZ" dirty="0"/>
              <a:t>Doba příjmu žádostí: cca 1 rok</a:t>
            </a:r>
          </a:p>
          <a:p>
            <a:r>
              <a:rPr lang="cs-CZ" dirty="0"/>
              <a:t>Nejzazší datum pro ukončení fyzické realizace projektu je 31. 12. 2027.</a:t>
            </a:r>
          </a:p>
          <a:p>
            <a:r>
              <a:rPr lang="cs-CZ" dirty="0"/>
              <a:t>Alokace: 0,5 mld. Kč (Proběhlo zjišťování absorpční kapacity)</a:t>
            </a:r>
          </a:p>
          <a:p>
            <a:r>
              <a:rPr lang="cs-CZ" dirty="0"/>
              <a:t>Cílové území: celá ČR, mimo Prahy.</a:t>
            </a:r>
          </a:p>
          <a:p>
            <a:r>
              <a:rPr lang="cs-CZ" dirty="0"/>
              <a:t>Výše dotace: 3mil. – 50mil. Kč</a:t>
            </a:r>
          </a:p>
          <a:p>
            <a:r>
              <a:rPr lang="cs-CZ" dirty="0"/>
              <a:t>Míry podpory: </a:t>
            </a:r>
            <a:r>
              <a:rPr lang="cs-CZ" dirty="0">
                <a:solidFill>
                  <a:srgbClr val="FF0000"/>
                </a:solidFill>
              </a:rPr>
              <a:t>50% (?) </a:t>
            </a:r>
            <a:r>
              <a:rPr lang="cs-CZ" dirty="0"/>
              <a:t>dle výpočtu finanční mezery</a:t>
            </a:r>
          </a:p>
          <a:p>
            <a:r>
              <a:rPr lang="cs-CZ" dirty="0"/>
              <a:t>Aktuálně probíhá analýza a nastavení aplikace veřejné podpory dle čl. 48 – nové znění textu GBER</a:t>
            </a:r>
          </a:p>
          <a:p>
            <a:endParaRPr lang="cs-CZ" dirty="0"/>
          </a:p>
        </p:txBody>
      </p:sp>
    </p:spTree>
    <p:extLst>
      <p:ext uri="{BB962C8B-B14F-4D97-AF65-F5344CB8AC3E}">
        <p14:creationId xmlns:p14="http://schemas.microsoft.com/office/powerpoint/2010/main" val="2256855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B329FA-7B13-4704-A4F3-8ED7F5A31A25}"/>
              </a:ext>
            </a:extLst>
          </p:cNvPr>
          <p:cNvSpPr>
            <a:spLocks noGrp="1"/>
          </p:cNvSpPr>
          <p:nvPr>
            <p:ph type="title"/>
          </p:nvPr>
        </p:nvSpPr>
        <p:spPr>
          <a:xfrm>
            <a:off x="444500" y="446088"/>
            <a:ext cx="8242299" cy="492443"/>
          </a:xfrm>
        </p:spPr>
        <p:txBody>
          <a:bodyPr/>
          <a:lstStyle/>
          <a:p>
            <a:r>
              <a:rPr lang="cs-CZ" sz="3100" dirty="0">
                <a:solidFill>
                  <a:srgbClr val="13B5F4"/>
                </a:solidFill>
              </a:rPr>
              <a:t>Energetická infrastruktura – Úspory v LDS – výzva I.</a:t>
            </a:r>
            <a:endParaRPr lang="cs-CZ" sz="3200" dirty="0"/>
          </a:p>
        </p:txBody>
      </p:sp>
      <p:sp>
        <p:nvSpPr>
          <p:cNvPr id="3" name="Zástupný symbol pro text 2">
            <a:extLst>
              <a:ext uri="{FF2B5EF4-FFF2-40B4-BE49-F238E27FC236}">
                <a16:creationId xmlns:a16="http://schemas.microsoft.com/office/drawing/2014/main" id="{CC7C6124-9530-462C-9868-7233518AA7E8}"/>
              </a:ext>
            </a:extLst>
          </p:cNvPr>
          <p:cNvSpPr>
            <a:spLocks noGrp="1"/>
          </p:cNvSpPr>
          <p:nvPr>
            <p:ph type="body" sz="quarter" idx="10"/>
          </p:nvPr>
        </p:nvSpPr>
        <p:spPr/>
        <p:txBody>
          <a:bodyPr/>
          <a:lstStyle/>
          <a:p>
            <a:r>
              <a:rPr lang="cs-CZ" dirty="0"/>
              <a:t>KRITÉRIA VĚCNÉHO HODNOCENÍ</a:t>
            </a:r>
          </a:p>
          <a:p>
            <a:pPr lvl="1" algn="just"/>
            <a:r>
              <a:rPr lang="cs-CZ" dirty="0"/>
              <a:t>Projekt přispívá ke snížení technických ztrát distribučních trafostanic v </a:t>
            </a:r>
            <a:r>
              <a:rPr lang="cs-CZ" dirty="0" err="1"/>
              <a:t>MWh</a:t>
            </a:r>
            <a:r>
              <a:rPr lang="cs-CZ" dirty="0"/>
              <a:t>. Vykázaná úspora technických ztrát bude minimálně ve výši 50 % výchozího stavu nahrazovaného transformátoru (transformace).</a:t>
            </a:r>
          </a:p>
          <a:p>
            <a:pPr lvl="1" algn="just"/>
            <a:endParaRPr lang="cs-CZ" dirty="0"/>
          </a:p>
          <a:p>
            <a:pPr lvl="2" algn="just"/>
            <a:r>
              <a:rPr lang="cs-CZ" dirty="0"/>
              <a:t>Zdroj dat: Posudek přínosů modernizace a výstavby distribučních sítí za účelem snížení technických ztrát distribučních trafostanic.</a:t>
            </a:r>
          </a:p>
        </p:txBody>
      </p:sp>
    </p:spTree>
    <p:extLst>
      <p:ext uri="{BB962C8B-B14F-4D97-AF65-F5344CB8AC3E}">
        <p14:creationId xmlns:p14="http://schemas.microsoft.com/office/powerpoint/2010/main" val="2309682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B087E7-5841-4B25-B4EC-3CC5BB61447D}"/>
              </a:ext>
            </a:extLst>
          </p:cNvPr>
          <p:cNvSpPr>
            <a:spLocks noGrp="1"/>
          </p:cNvSpPr>
          <p:nvPr>
            <p:ph type="title"/>
          </p:nvPr>
        </p:nvSpPr>
        <p:spPr>
          <a:xfrm>
            <a:off x="444500" y="446088"/>
            <a:ext cx="8242299" cy="477054"/>
          </a:xfrm>
        </p:spPr>
        <p:txBody>
          <a:bodyPr/>
          <a:lstStyle/>
          <a:p>
            <a:r>
              <a:rPr lang="cs-CZ" sz="3100" dirty="0">
                <a:solidFill>
                  <a:srgbClr val="13B5F4"/>
                </a:solidFill>
              </a:rPr>
              <a:t>Energetická infrastruktura – Úspory v LDS – výzva I.</a:t>
            </a:r>
            <a:endParaRPr lang="cs-CZ" sz="3000" dirty="0"/>
          </a:p>
        </p:txBody>
      </p:sp>
      <p:sp>
        <p:nvSpPr>
          <p:cNvPr id="3" name="Zástupný symbol pro text 2">
            <a:extLst>
              <a:ext uri="{FF2B5EF4-FFF2-40B4-BE49-F238E27FC236}">
                <a16:creationId xmlns:a16="http://schemas.microsoft.com/office/drawing/2014/main" id="{F975BC8E-C354-41D2-B5D0-C2A49E10593A}"/>
              </a:ext>
            </a:extLst>
          </p:cNvPr>
          <p:cNvSpPr>
            <a:spLocks noGrp="1"/>
          </p:cNvSpPr>
          <p:nvPr>
            <p:ph type="body" sz="quarter" idx="10"/>
          </p:nvPr>
        </p:nvSpPr>
        <p:spPr/>
        <p:txBody>
          <a:bodyPr/>
          <a:lstStyle/>
          <a:p>
            <a:r>
              <a:rPr lang="cs-CZ" dirty="0"/>
              <a:t>KRITÉRIA VĚCNÉHO HODNOCENÍ</a:t>
            </a:r>
          </a:p>
          <a:p>
            <a:pPr lvl="1" algn="just"/>
            <a:r>
              <a:rPr lang="cs-CZ" dirty="0"/>
              <a:t>Zdali projekt významně nepoškozuje environmetální cíle ve smyslu čl. 17 nařízení Evropského parlamentu a Rady (EU) č. 2020/852 ze dne 18. června 2020 o zřízení rámce pro usnadnění udržitelných investic a o změně nařízení (EU) 2019/2088 (dále jen „Nařízení o Taxonomii“).</a:t>
            </a:r>
          </a:p>
          <a:p>
            <a:pPr marL="360362" lvl="1" indent="0" algn="just">
              <a:buNone/>
            </a:pPr>
            <a:endParaRPr lang="cs-CZ" dirty="0"/>
          </a:p>
          <a:p>
            <a:pPr lvl="2" algn="just"/>
            <a:r>
              <a:rPr lang="cs-CZ" dirty="0"/>
              <a:t>Zdroj dat: Posudek plnění environmentálně udržitelné investice a prověření infrastruktury z hlediska klimatického dopadu.</a:t>
            </a:r>
          </a:p>
          <a:p>
            <a:pPr marL="720725" lvl="2" indent="0">
              <a:buNone/>
            </a:pPr>
            <a:endParaRPr lang="cs-CZ" dirty="0"/>
          </a:p>
        </p:txBody>
      </p:sp>
    </p:spTree>
    <p:extLst>
      <p:ext uri="{BB962C8B-B14F-4D97-AF65-F5344CB8AC3E}">
        <p14:creationId xmlns:p14="http://schemas.microsoft.com/office/powerpoint/2010/main" val="142909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6A8ECE-AB83-4D2E-AA72-E170B0A6DA57}"/>
              </a:ext>
            </a:extLst>
          </p:cNvPr>
          <p:cNvSpPr>
            <a:spLocks noGrp="1"/>
          </p:cNvSpPr>
          <p:nvPr>
            <p:ph type="title"/>
          </p:nvPr>
        </p:nvSpPr>
        <p:spPr>
          <a:xfrm>
            <a:off x="444500" y="446088"/>
            <a:ext cx="8242299" cy="492443"/>
          </a:xfrm>
        </p:spPr>
        <p:txBody>
          <a:bodyPr/>
          <a:lstStyle/>
          <a:p>
            <a:r>
              <a:rPr lang="cs-CZ" sz="3100" dirty="0">
                <a:solidFill>
                  <a:srgbClr val="13B5F4"/>
                </a:solidFill>
              </a:rPr>
              <a:t>Energetická infrastruktura – Úspory v LDS – výzva I.</a:t>
            </a:r>
            <a:endParaRPr lang="cs-CZ" sz="3200" dirty="0"/>
          </a:p>
        </p:txBody>
      </p:sp>
      <p:sp>
        <p:nvSpPr>
          <p:cNvPr id="3" name="Zástupný symbol pro text 2">
            <a:extLst>
              <a:ext uri="{FF2B5EF4-FFF2-40B4-BE49-F238E27FC236}">
                <a16:creationId xmlns:a16="http://schemas.microsoft.com/office/drawing/2014/main" id="{FB97CAEA-FFE6-4783-AFEA-1EDC4898187A}"/>
              </a:ext>
            </a:extLst>
          </p:cNvPr>
          <p:cNvSpPr>
            <a:spLocks noGrp="1"/>
          </p:cNvSpPr>
          <p:nvPr>
            <p:ph type="body" sz="quarter" idx="10"/>
          </p:nvPr>
        </p:nvSpPr>
        <p:spPr/>
        <p:txBody>
          <a:bodyPr/>
          <a:lstStyle/>
          <a:p>
            <a:r>
              <a:rPr lang="cs-CZ" dirty="0"/>
              <a:t>KRITÉRIA VĚCNÉHO HODNOCENÍ</a:t>
            </a:r>
          </a:p>
          <a:p>
            <a:pPr lvl="1" algn="just"/>
            <a:r>
              <a:rPr lang="cs-CZ" dirty="0"/>
              <a:t>Projekt je v souladu se směrem vývoje cílů v oblasti snížení emisí skleníkových plynů do roku 2050 ve smyslu Sdělení Komise - Technické pokyny k prověřování infrastruktury z hlediska klimatického dopadu v období 2021 – 2027 (2021/C 373/01)</a:t>
            </a:r>
          </a:p>
          <a:p>
            <a:pPr lvl="2" algn="just"/>
            <a:r>
              <a:rPr lang="cs-CZ" dirty="0"/>
              <a:t>Zdroj dat: Posudek plnění environmentálně udržitelné investice a prověření infrastruktury z hlediska klimatického dopadu.</a:t>
            </a:r>
          </a:p>
          <a:p>
            <a:endParaRPr lang="cs-CZ" dirty="0"/>
          </a:p>
        </p:txBody>
      </p:sp>
    </p:spTree>
    <p:extLst>
      <p:ext uri="{BB962C8B-B14F-4D97-AF65-F5344CB8AC3E}">
        <p14:creationId xmlns:p14="http://schemas.microsoft.com/office/powerpoint/2010/main" val="1339860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sz="quarter" idx="10"/>
          </p:nvPr>
        </p:nvSpPr>
        <p:spPr>
          <a:xfrm>
            <a:off x="335857" y="873558"/>
            <a:ext cx="8698415" cy="5086264"/>
          </a:xfrm>
        </p:spPr>
        <p:txBody>
          <a:bodyPr>
            <a:normAutofit/>
          </a:bodyPr>
          <a:lstStyle/>
          <a:p>
            <a:pPr marL="0" lvl="0" indent="0">
              <a:buNone/>
            </a:pPr>
            <a:r>
              <a:rPr lang="cs-CZ" sz="2200" b="1" u="sng" dirty="0">
                <a:solidFill>
                  <a:srgbClr val="004B8D"/>
                </a:solidFill>
                <a:latin typeface="Arial" panose="020B0604020202020204" pitchFamily="34" charset="0"/>
                <a:ea typeface="Times New Roman" panose="02020603050405020304" pitchFamily="18" charset="0"/>
              </a:rPr>
              <a:t>Priorita 4 - Posun k nízkouhlíkovému hospodářství</a:t>
            </a:r>
          </a:p>
          <a:p>
            <a:pPr lvl="0"/>
            <a:r>
              <a:rPr lang="cs-CZ" sz="2000" dirty="0">
                <a:solidFill>
                  <a:srgbClr val="004B8D"/>
                </a:solidFill>
              </a:rPr>
              <a:t>Specifický cíl 4.1 - </a:t>
            </a:r>
            <a:r>
              <a:rPr lang="cs-CZ" sz="2000" dirty="0"/>
              <a:t>Podpora energetické účinnosti a snižování emisí skleníkových plynů </a:t>
            </a:r>
            <a:r>
              <a:rPr lang="cs-CZ" sz="2000" dirty="0">
                <a:solidFill>
                  <a:srgbClr val="004B8D"/>
                </a:solidFill>
              </a:rPr>
              <a:t>(</a:t>
            </a:r>
            <a:r>
              <a:rPr lang="cs-CZ" sz="2000" b="1" dirty="0">
                <a:solidFill>
                  <a:srgbClr val="FF0000"/>
                </a:solidFill>
              </a:rPr>
              <a:t>13 mld. Kč</a:t>
            </a:r>
            <a:r>
              <a:rPr lang="cs-CZ" sz="2000" dirty="0">
                <a:solidFill>
                  <a:srgbClr val="004B8D"/>
                </a:solidFill>
              </a:rPr>
              <a:t>)</a:t>
            </a:r>
          </a:p>
          <a:p>
            <a:pPr lvl="0"/>
            <a:r>
              <a:rPr lang="cs-CZ" sz="2000" dirty="0">
                <a:solidFill>
                  <a:srgbClr val="004B8D"/>
                </a:solidFill>
              </a:rPr>
              <a:t>Specifický cíl 4.2 - Podpora energie z obnovitelných zdrojů (</a:t>
            </a:r>
            <a:r>
              <a:rPr lang="cs-CZ" sz="2000" b="1" dirty="0">
                <a:solidFill>
                  <a:srgbClr val="FF0000"/>
                </a:solidFill>
              </a:rPr>
              <a:t>6,6 mld. Kč</a:t>
            </a:r>
            <a:r>
              <a:rPr lang="cs-CZ" sz="2000" dirty="0">
                <a:solidFill>
                  <a:srgbClr val="004B8D"/>
                </a:solidFill>
              </a:rPr>
              <a:t>)</a:t>
            </a:r>
          </a:p>
          <a:p>
            <a:pPr lvl="0"/>
            <a:r>
              <a:rPr lang="cs-CZ" sz="2000" dirty="0">
                <a:solidFill>
                  <a:srgbClr val="004B8D"/>
                </a:solidFill>
              </a:rPr>
              <a:t>Specifický cíl 4.3 - Rozvoj inteligentních energetických systémů, sítí a skladování na místní úrovni (</a:t>
            </a:r>
            <a:r>
              <a:rPr lang="cs-CZ" sz="2000" b="1" dirty="0">
                <a:solidFill>
                  <a:srgbClr val="FF0000"/>
                </a:solidFill>
              </a:rPr>
              <a:t>7,6 mld. Kč</a:t>
            </a:r>
            <a:r>
              <a:rPr lang="cs-CZ" sz="2000" dirty="0">
                <a:solidFill>
                  <a:srgbClr val="004B8D"/>
                </a:solidFill>
              </a:rPr>
              <a:t>)</a:t>
            </a:r>
          </a:p>
          <a:p>
            <a:r>
              <a:rPr lang="cs-CZ" sz="2000" dirty="0">
                <a:solidFill>
                  <a:srgbClr val="004B8D"/>
                </a:solidFill>
              </a:rPr>
              <a:t>Specifický cíl 4.4 - Posílení biologické rozmanitosti, zelené infrastruktury v městském prostředí a snížení znečištění (elektromobilita, vodík) (</a:t>
            </a:r>
            <a:r>
              <a:rPr lang="cs-CZ" sz="2000" b="1" dirty="0">
                <a:solidFill>
                  <a:srgbClr val="FF0000"/>
                </a:solidFill>
              </a:rPr>
              <a:t>1,8 mld. Kč</a:t>
            </a:r>
            <a:r>
              <a:rPr lang="cs-CZ" sz="2000" dirty="0">
                <a:solidFill>
                  <a:srgbClr val="004B8D"/>
                </a:solidFill>
              </a:rPr>
              <a:t>)</a:t>
            </a:r>
          </a:p>
          <a:p>
            <a:pPr marL="0" lvl="0" indent="0">
              <a:buNone/>
            </a:pPr>
            <a:endParaRPr lang="cs-CZ" sz="2200" b="1" u="sng" dirty="0">
              <a:solidFill>
                <a:srgbClr val="004B8D"/>
              </a:solidFill>
              <a:latin typeface="Arial" panose="020B0604020202020204" pitchFamily="34" charset="0"/>
              <a:ea typeface="Times New Roman" panose="02020603050405020304" pitchFamily="18" charset="0"/>
            </a:endParaRPr>
          </a:p>
          <a:p>
            <a:pPr marL="0" indent="0">
              <a:buNone/>
            </a:pPr>
            <a:r>
              <a:rPr lang="cs-CZ" sz="2200" b="1" u="sng" dirty="0">
                <a:solidFill>
                  <a:srgbClr val="004B8D"/>
                </a:solidFill>
                <a:latin typeface="Arial" panose="020B0604020202020204" pitchFamily="34" charset="0"/>
                <a:ea typeface="Times New Roman" panose="02020603050405020304" pitchFamily="18" charset="0"/>
              </a:rPr>
              <a:t>Priorita 5 - Efektivnější nakládání se zdroji</a:t>
            </a:r>
          </a:p>
          <a:p>
            <a:r>
              <a:rPr lang="cs-CZ" sz="2000" dirty="0">
                <a:solidFill>
                  <a:srgbClr val="004B8D"/>
                </a:solidFill>
              </a:rPr>
              <a:t>Specifický cíl 5.1 - Podpora přizpůsobení se změnám klimatu, prevence rizik a odolnosti vůči katastrofám (úspora vody) (</a:t>
            </a:r>
            <a:r>
              <a:rPr lang="cs-CZ" sz="2000" b="1" dirty="0">
                <a:solidFill>
                  <a:srgbClr val="FF0000"/>
                </a:solidFill>
              </a:rPr>
              <a:t>1,3 mld. Kč</a:t>
            </a:r>
            <a:r>
              <a:rPr lang="cs-CZ" sz="2000" dirty="0">
                <a:solidFill>
                  <a:srgbClr val="004B8D"/>
                </a:solidFill>
              </a:rPr>
              <a:t>)</a:t>
            </a:r>
          </a:p>
          <a:p>
            <a:r>
              <a:rPr lang="cs-CZ" sz="2000" dirty="0">
                <a:solidFill>
                  <a:srgbClr val="004B8D"/>
                </a:solidFill>
              </a:rPr>
              <a:t>Specifický cíl 5.2 - Podpora přechodu k oběhovému hospodářství (</a:t>
            </a:r>
            <a:r>
              <a:rPr lang="cs-CZ" sz="2000" b="1" dirty="0">
                <a:solidFill>
                  <a:srgbClr val="FF0000"/>
                </a:solidFill>
              </a:rPr>
              <a:t>2,6 mld. Kč</a:t>
            </a:r>
            <a:r>
              <a:rPr lang="cs-CZ" sz="2000" dirty="0">
                <a:solidFill>
                  <a:srgbClr val="004B8D"/>
                </a:solidFill>
              </a:rPr>
              <a:t>)</a:t>
            </a:r>
          </a:p>
          <a:p>
            <a:pPr lvl="0"/>
            <a:endParaRPr lang="cs-CZ" sz="2200" b="1" dirty="0">
              <a:solidFill>
                <a:srgbClr val="004B8D"/>
              </a:solidFill>
            </a:endParaRPr>
          </a:p>
          <a:p>
            <a:pPr lvl="0"/>
            <a:endParaRPr lang="cs-CZ" sz="2200" b="1" dirty="0">
              <a:solidFill>
                <a:srgbClr val="004B8D"/>
              </a:solidFill>
            </a:endParaRPr>
          </a:p>
          <a:p>
            <a:pPr marL="0" lvl="0" indent="0">
              <a:buNone/>
            </a:pPr>
            <a:endParaRPr lang="cs-CZ" sz="2200" dirty="0">
              <a:solidFill>
                <a:srgbClr val="004B8D"/>
              </a:solidFill>
            </a:endParaRPr>
          </a:p>
          <a:p>
            <a:endParaRPr lang="cs-CZ" dirty="0"/>
          </a:p>
        </p:txBody>
      </p:sp>
      <p:sp>
        <p:nvSpPr>
          <p:cNvPr id="4" name="Nadpis 1"/>
          <p:cNvSpPr>
            <a:spLocks noGrp="1"/>
          </p:cNvSpPr>
          <p:nvPr>
            <p:ph type="title"/>
          </p:nvPr>
        </p:nvSpPr>
        <p:spPr>
          <a:xfrm>
            <a:off x="466344" y="134894"/>
            <a:ext cx="8567928" cy="923330"/>
          </a:xfrm>
        </p:spPr>
        <p:txBody>
          <a:bodyPr/>
          <a:lstStyle/>
          <a:p>
            <a:r>
              <a:rPr lang="cs-CZ" dirty="0"/>
              <a:t>      Programové období 2021 -2027</a:t>
            </a:r>
            <a:br>
              <a:rPr lang="cs-CZ" dirty="0"/>
            </a:br>
            <a:r>
              <a:rPr lang="cs-CZ" sz="2400" b="1" dirty="0">
                <a:solidFill>
                  <a:srgbClr val="FF0000"/>
                </a:solidFill>
              </a:rPr>
              <a:t>Operační program Technologie a aplikace pro konkurenceschopnost</a:t>
            </a:r>
            <a:endParaRPr lang="cs-CZ" dirty="0"/>
          </a:p>
        </p:txBody>
      </p:sp>
    </p:spTree>
    <p:extLst>
      <p:ext uri="{BB962C8B-B14F-4D97-AF65-F5344CB8AC3E}">
        <p14:creationId xmlns:p14="http://schemas.microsoft.com/office/powerpoint/2010/main" val="21738074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09E01D-EBCB-496B-A857-BF773580529D}"/>
              </a:ext>
            </a:extLst>
          </p:cNvPr>
          <p:cNvSpPr>
            <a:spLocks noGrp="1"/>
          </p:cNvSpPr>
          <p:nvPr>
            <p:ph type="title"/>
          </p:nvPr>
        </p:nvSpPr>
        <p:spPr>
          <a:xfrm>
            <a:off x="444500" y="446088"/>
            <a:ext cx="8242299" cy="492443"/>
          </a:xfrm>
        </p:spPr>
        <p:txBody>
          <a:bodyPr/>
          <a:lstStyle/>
          <a:p>
            <a:r>
              <a:rPr lang="cs-CZ" sz="3100" dirty="0">
                <a:solidFill>
                  <a:srgbClr val="13B5F4"/>
                </a:solidFill>
              </a:rPr>
              <a:t>Energetická infrastruktura – Úspory v LDS – výzva I.</a:t>
            </a:r>
            <a:endParaRPr lang="cs-CZ" dirty="0"/>
          </a:p>
        </p:txBody>
      </p:sp>
      <p:sp>
        <p:nvSpPr>
          <p:cNvPr id="3" name="Zástupný symbol pro text 2">
            <a:extLst>
              <a:ext uri="{FF2B5EF4-FFF2-40B4-BE49-F238E27FC236}">
                <a16:creationId xmlns:a16="http://schemas.microsoft.com/office/drawing/2014/main" id="{852A6F22-C9EA-4F8D-A1ED-CFE1C6C476BA}"/>
              </a:ext>
            </a:extLst>
          </p:cNvPr>
          <p:cNvSpPr>
            <a:spLocks noGrp="1"/>
          </p:cNvSpPr>
          <p:nvPr>
            <p:ph type="body" sz="quarter" idx="10"/>
          </p:nvPr>
        </p:nvSpPr>
        <p:spPr/>
        <p:txBody>
          <a:bodyPr>
            <a:normAutofit/>
          </a:bodyPr>
          <a:lstStyle/>
          <a:p>
            <a:pPr marL="0" indent="0">
              <a:buNone/>
            </a:pPr>
            <a:r>
              <a:rPr lang="cs-CZ" b="1" u="sng" dirty="0"/>
              <a:t>Indikátory:</a:t>
            </a:r>
          </a:p>
          <a:p>
            <a:pPr marL="360362" lvl="1" indent="0">
              <a:buNone/>
            </a:pPr>
            <a:r>
              <a:rPr lang="cs-CZ" u="sng" dirty="0"/>
              <a:t>povinné k naplnění:    </a:t>
            </a:r>
          </a:p>
          <a:p>
            <a:pPr lvl="2"/>
            <a:r>
              <a:rPr lang="cs-CZ" dirty="0"/>
              <a:t>326010 Úspora primární energie</a:t>
            </a:r>
          </a:p>
          <a:p>
            <a:pPr marL="360362" lvl="1" indent="0">
              <a:buNone/>
            </a:pPr>
            <a:r>
              <a:rPr lang="cs-CZ" u="sng" dirty="0"/>
              <a:t>povinné k výběru:</a:t>
            </a:r>
          </a:p>
          <a:p>
            <a:pPr lvl="2"/>
            <a:r>
              <a:rPr lang="cs-CZ" dirty="0"/>
              <a:t>360102 Odhadované emise skleníkových plynů</a:t>
            </a:r>
          </a:p>
          <a:p>
            <a:pPr lvl="2"/>
            <a:r>
              <a:rPr lang="cs-CZ" dirty="0"/>
              <a:t>335101 Instalace nových nebo rekonstruovaných redukčních stanic s expandérem (RSE) nebo distribučních trafostanic</a:t>
            </a:r>
          </a:p>
          <a:p>
            <a:pPr marL="0" indent="0">
              <a:buNone/>
            </a:pPr>
            <a:endParaRPr lang="cs-CZ" dirty="0"/>
          </a:p>
        </p:txBody>
      </p:sp>
    </p:spTree>
    <p:extLst>
      <p:ext uri="{BB962C8B-B14F-4D97-AF65-F5344CB8AC3E}">
        <p14:creationId xmlns:p14="http://schemas.microsoft.com/office/powerpoint/2010/main" val="2778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adpis 9"/>
          <p:cNvSpPr>
            <a:spLocks noGrp="1"/>
          </p:cNvSpPr>
          <p:nvPr>
            <p:ph type="title"/>
          </p:nvPr>
        </p:nvSpPr>
        <p:spPr>
          <a:xfrm>
            <a:off x="444500" y="288324"/>
            <a:ext cx="8242299" cy="4308872"/>
          </a:xfrm>
        </p:spPr>
        <p:txBody>
          <a:bodyPr/>
          <a:lstStyle/>
          <a:p>
            <a:br>
              <a:rPr lang="cs-CZ" sz="3600" dirty="0">
                <a:solidFill>
                  <a:srgbClr val="FF0000"/>
                </a:solidFill>
              </a:rPr>
            </a:br>
            <a:br>
              <a:rPr lang="cs-CZ" sz="3600" dirty="0"/>
            </a:br>
            <a:r>
              <a:rPr lang="cs-CZ" sz="3600" dirty="0"/>
              <a:t>Děkuji za pozornost</a:t>
            </a:r>
            <a:br>
              <a:rPr lang="cs-CZ" sz="3600" dirty="0"/>
            </a:br>
            <a:br>
              <a:rPr lang="cs-CZ" sz="3600" dirty="0"/>
            </a:br>
            <a:r>
              <a:rPr lang="cs-CZ" sz="3600" dirty="0"/>
              <a:t>Ing. Ondřej Tomšej</a:t>
            </a:r>
            <a:br>
              <a:rPr lang="cs-CZ" sz="3600" dirty="0"/>
            </a:br>
            <a:r>
              <a:rPr lang="cs-CZ" sz="2800" dirty="0"/>
              <a:t>Vedoucí oddělení implementace PO 3 a ZŘO</a:t>
            </a:r>
            <a:br>
              <a:rPr lang="cs-CZ" sz="3600" dirty="0"/>
            </a:br>
            <a:r>
              <a:rPr lang="cs-CZ" sz="2800" dirty="0"/>
              <a:t>(tomsej@mpo.cz)</a:t>
            </a:r>
            <a:br>
              <a:rPr lang="cs-CZ" sz="3600" dirty="0"/>
            </a:br>
            <a:endParaRPr lang="cs-CZ" sz="3600" dirty="0"/>
          </a:p>
        </p:txBody>
      </p:sp>
    </p:spTree>
    <p:extLst>
      <p:ext uri="{BB962C8B-B14F-4D97-AF65-F5344CB8AC3E}">
        <p14:creationId xmlns:p14="http://schemas.microsoft.com/office/powerpoint/2010/main" val="3734270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ADADEF-C9EA-421B-AF83-2724EC8E0246}"/>
              </a:ext>
            </a:extLst>
          </p:cNvPr>
          <p:cNvSpPr>
            <a:spLocks noGrp="1"/>
          </p:cNvSpPr>
          <p:nvPr>
            <p:ph type="title"/>
          </p:nvPr>
        </p:nvSpPr>
        <p:spPr/>
        <p:txBody>
          <a:bodyPr/>
          <a:lstStyle/>
          <a:p>
            <a:r>
              <a:rPr lang="cs-CZ" dirty="0"/>
              <a:t>Obnovitelné zdroje energie OP TAK</a:t>
            </a:r>
          </a:p>
        </p:txBody>
      </p:sp>
      <p:sp>
        <p:nvSpPr>
          <p:cNvPr id="3" name="Zástupný symbol pro text 2">
            <a:extLst>
              <a:ext uri="{FF2B5EF4-FFF2-40B4-BE49-F238E27FC236}">
                <a16:creationId xmlns:a16="http://schemas.microsoft.com/office/drawing/2014/main" id="{3D4BA9A3-3644-4A41-9568-4763057FC422}"/>
              </a:ext>
            </a:extLst>
          </p:cNvPr>
          <p:cNvSpPr>
            <a:spLocks noGrp="1"/>
          </p:cNvSpPr>
          <p:nvPr>
            <p:ph type="body" sz="quarter" idx="10"/>
          </p:nvPr>
        </p:nvSpPr>
        <p:spPr>
          <a:xfrm>
            <a:off x="310393" y="1000086"/>
            <a:ext cx="8556770" cy="4654589"/>
          </a:xfrm>
        </p:spPr>
        <p:txBody>
          <a:bodyPr>
            <a:normAutofit fontScale="85000" lnSpcReduction="20000"/>
          </a:bodyPr>
          <a:lstStyle/>
          <a:p>
            <a:pPr marL="0" indent="0">
              <a:buNone/>
            </a:pPr>
            <a:r>
              <a:rPr lang="cs-CZ" b="1" dirty="0"/>
              <a:t>I. Výzva Obnovitelné zdroje energie - Větrné elektrárny </a:t>
            </a:r>
          </a:p>
          <a:p>
            <a:pPr marL="0" indent="0">
              <a:buNone/>
            </a:pPr>
            <a:r>
              <a:rPr lang="cs-CZ" dirty="0"/>
              <a:t>Příjem žádostí byl 31.srpna 2023 uzavřen. Celkově bylo podáno 16 žádostí cca za 1,5 mld. Kč dotačně, což představuje cca 2,4 mld. Kč způsobilých výdajů. Výzva bude po úpravě nastavení veřejné podpory opětovně otevřena na začátku roku 2023.</a:t>
            </a:r>
          </a:p>
          <a:p>
            <a:pPr marL="0" indent="0">
              <a:buNone/>
            </a:pPr>
            <a:endParaRPr lang="cs-CZ" dirty="0"/>
          </a:p>
          <a:p>
            <a:pPr marL="0" indent="0">
              <a:buNone/>
            </a:pPr>
            <a:r>
              <a:rPr lang="cs-CZ" b="1" dirty="0"/>
              <a:t>I. Výzva úprava bioplynu na </a:t>
            </a:r>
            <a:r>
              <a:rPr lang="cs-CZ" b="1" dirty="0" err="1"/>
              <a:t>biometan</a:t>
            </a:r>
            <a:r>
              <a:rPr lang="cs-CZ" b="1" dirty="0"/>
              <a:t> a jeho plnění nebo vtláčeni do distribuční sítě </a:t>
            </a:r>
          </a:p>
          <a:p>
            <a:pPr marL="0" indent="0">
              <a:buNone/>
            </a:pPr>
            <a:r>
              <a:rPr lang="cs-CZ" dirty="0"/>
              <a:t>Výzva byla vyhlášena dne 16.srpna 2023 a příjem žádostí byl zahájen   </a:t>
            </a:r>
          </a:p>
          <a:p>
            <a:pPr marL="0" indent="0">
              <a:buNone/>
            </a:pPr>
            <a:r>
              <a:rPr lang="cs-CZ" dirty="0"/>
              <a:t>6.září 2023. Aktuálně podána 1 žádost. Finanční alokace je stanovena ve výši 1 mld. Kč.</a:t>
            </a:r>
          </a:p>
          <a:p>
            <a:pPr marL="0" indent="0">
              <a:buNone/>
            </a:pPr>
            <a:endParaRPr lang="cs-CZ" dirty="0"/>
          </a:p>
          <a:p>
            <a:pPr marL="0" indent="0">
              <a:buNone/>
            </a:pPr>
            <a:r>
              <a:rPr lang="cs-CZ" b="1" dirty="0"/>
              <a:t>I. Výzva výstavba a modernizace malých vodních elektráren </a:t>
            </a:r>
          </a:p>
          <a:p>
            <a:pPr marL="0" indent="0">
              <a:buNone/>
            </a:pPr>
            <a:r>
              <a:rPr lang="cs-CZ" dirty="0"/>
              <a:t>Výzva byla vyhlášena dne 16.srpna 2023 a příjem žádostí byl zahájen 6.září 2023. Finanční alokace je stanovena ve výš 0,5 mld. Kč.</a:t>
            </a:r>
          </a:p>
          <a:p>
            <a:endParaRPr lang="cs-CZ" dirty="0"/>
          </a:p>
        </p:txBody>
      </p:sp>
    </p:spTree>
    <p:extLst>
      <p:ext uri="{BB962C8B-B14F-4D97-AF65-F5344CB8AC3E}">
        <p14:creationId xmlns:p14="http://schemas.microsoft.com/office/powerpoint/2010/main" val="3213744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9B5FEE-37D0-423D-A7E7-893BF25AFBDC}"/>
              </a:ext>
            </a:extLst>
          </p:cNvPr>
          <p:cNvSpPr>
            <a:spLocks noGrp="1"/>
          </p:cNvSpPr>
          <p:nvPr>
            <p:ph type="title"/>
          </p:nvPr>
        </p:nvSpPr>
        <p:spPr/>
        <p:txBody>
          <a:bodyPr/>
          <a:lstStyle/>
          <a:p>
            <a:r>
              <a:rPr lang="cs-CZ" dirty="0"/>
              <a:t>I. Výzva ÚSPORY ENERGIE</a:t>
            </a:r>
          </a:p>
        </p:txBody>
      </p:sp>
      <p:sp>
        <p:nvSpPr>
          <p:cNvPr id="3" name="Zástupný symbol pro text 2">
            <a:extLst>
              <a:ext uri="{FF2B5EF4-FFF2-40B4-BE49-F238E27FC236}">
                <a16:creationId xmlns:a16="http://schemas.microsoft.com/office/drawing/2014/main" id="{A73CFACC-51B0-4729-9E0F-FAE474DB966F}"/>
              </a:ext>
            </a:extLst>
          </p:cNvPr>
          <p:cNvSpPr>
            <a:spLocks noGrp="1"/>
          </p:cNvSpPr>
          <p:nvPr>
            <p:ph type="body" sz="quarter" idx="10"/>
          </p:nvPr>
        </p:nvSpPr>
        <p:spPr/>
        <p:txBody>
          <a:bodyPr>
            <a:normAutofit fontScale="85000" lnSpcReduction="10000"/>
          </a:bodyPr>
          <a:lstStyle/>
          <a:p>
            <a:r>
              <a:rPr lang="cs-CZ" dirty="0"/>
              <a:t>Dne 31.8.2023 uzavřena </a:t>
            </a:r>
            <a:r>
              <a:rPr lang="cs-CZ" b="1" dirty="0"/>
              <a:t>I. výzva na ÚSPORY ENERGIE </a:t>
            </a:r>
            <a:r>
              <a:rPr lang="cs-CZ" dirty="0"/>
              <a:t>pro podnikatelský sektor, kde bylo celkem podáno </a:t>
            </a:r>
            <a:r>
              <a:rPr lang="cs-CZ" b="1" dirty="0"/>
              <a:t>855 žádostí za 5mld.Kč</a:t>
            </a:r>
            <a:r>
              <a:rPr lang="cs-CZ" dirty="0"/>
              <a:t>. Výzva je zaměřena na komplexní zlepšení tepelně-technických vlastností budovy včetně instalace OZE (FVE, tepelné čerpadla atd.) pro vlastní spotřebu nebo zvýšení účinnosti výrobních a technologických procesů atd.</a:t>
            </a:r>
          </a:p>
          <a:p>
            <a:r>
              <a:rPr lang="cs-CZ" dirty="0"/>
              <a:t> II. výzva bude vyhlášena na začátku roku 2024 po nastavení metodiky k veřejné podpoře.</a:t>
            </a:r>
          </a:p>
          <a:p>
            <a:r>
              <a:rPr lang="cs-CZ" dirty="0"/>
              <a:t>Stále otevřená je výzva </a:t>
            </a:r>
            <a:r>
              <a:rPr lang="cs-CZ" b="1" dirty="0"/>
              <a:t>Úspory energie – finanční nástroje</a:t>
            </a:r>
            <a:r>
              <a:rPr lang="cs-CZ" dirty="0"/>
              <a:t> OP TAK, kde je stanovena finanční alokace ve výši 1,8 mld. Kč. Výzva byla vyhlášena dne 27.4.2023, jedná se zvýhodněné úvěry poskytované Národní rozvojovou bankou vč. dotační složky (vyplácena po dosažení plánovaných úspor). Aktuálně banka zpracovává 5 žádostí (projektů) v hodnotě 102 mil. Kč. Výzva je svým zaměřením obdobná jako I. výzva ÚSPORY ENERGIE z OP TAK, tj. včetně OZE pro vlastní spotřebu budovy či provozů.</a:t>
            </a:r>
          </a:p>
          <a:p>
            <a:endParaRPr lang="cs-CZ" dirty="0"/>
          </a:p>
        </p:txBody>
      </p:sp>
    </p:spTree>
    <p:extLst>
      <p:ext uri="{BB962C8B-B14F-4D97-AF65-F5344CB8AC3E}">
        <p14:creationId xmlns:p14="http://schemas.microsoft.com/office/powerpoint/2010/main" val="2025060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a:extLst>
              <a:ext uri="{FF2B5EF4-FFF2-40B4-BE49-F238E27FC236}">
                <a16:creationId xmlns:a16="http://schemas.microsoft.com/office/drawing/2014/main" id="{C67B86F6-134F-4FB2-8B6C-0CB70D1983A7}"/>
              </a:ext>
            </a:extLst>
          </p:cNvPr>
          <p:cNvSpPr>
            <a:spLocks noGrp="1"/>
          </p:cNvSpPr>
          <p:nvPr>
            <p:ph type="body" sz="quarter" idx="10"/>
          </p:nvPr>
        </p:nvSpPr>
        <p:spPr>
          <a:xfrm>
            <a:off x="0" y="488658"/>
            <a:ext cx="9026554" cy="6281258"/>
          </a:xfrm>
        </p:spPr>
        <p:txBody>
          <a:bodyPr>
            <a:normAutofit fontScale="32500" lnSpcReduction="20000"/>
          </a:bodyPr>
          <a:lstStyle/>
          <a:p>
            <a:pPr marL="360362" lvl="1" indent="0">
              <a:buNone/>
            </a:pPr>
            <a:r>
              <a:rPr lang="cs-CZ" sz="3400" u="sng" dirty="0">
                <a:solidFill>
                  <a:srgbClr val="004B8D"/>
                </a:solidFill>
              </a:rPr>
              <a:t>Aktuální návrhy opatření:</a:t>
            </a:r>
          </a:p>
          <a:p>
            <a:pPr lvl="0" hangingPunct="0"/>
            <a:r>
              <a:rPr lang="cs-CZ" sz="3400" dirty="0">
                <a:solidFill>
                  <a:srgbClr val="FF0000"/>
                </a:solidFill>
              </a:rPr>
              <a:t>Instalace inteligentních prvků v energetických sítích za účelem rozvoje/vzniku </a:t>
            </a:r>
            <a:r>
              <a:rPr lang="cs-CZ" sz="3400" dirty="0" err="1">
                <a:solidFill>
                  <a:srgbClr val="FF0000"/>
                </a:solidFill>
              </a:rPr>
              <a:t>smart</a:t>
            </a:r>
            <a:r>
              <a:rPr lang="cs-CZ" sz="3400" dirty="0">
                <a:solidFill>
                  <a:srgbClr val="FF0000"/>
                </a:solidFill>
              </a:rPr>
              <a:t> </a:t>
            </a:r>
            <a:r>
              <a:rPr lang="cs-CZ" sz="3400" dirty="0" err="1">
                <a:solidFill>
                  <a:srgbClr val="FF0000"/>
                </a:solidFill>
              </a:rPr>
              <a:t>grids</a:t>
            </a:r>
            <a:r>
              <a:rPr lang="cs-CZ" sz="3400" dirty="0">
                <a:solidFill>
                  <a:srgbClr val="FF0000"/>
                </a:solidFill>
              </a:rPr>
              <a:t> podporující integraci nových OZE na úrovni regionální distribuce (inteligentní měření (AMM), </a:t>
            </a:r>
            <a:r>
              <a:rPr lang="cs-CZ" sz="3400" dirty="0" err="1">
                <a:solidFill>
                  <a:srgbClr val="FF0000"/>
                </a:solidFill>
              </a:rPr>
              <a:t>datahub</a:t>
            </a:r>
            <a:r>
              <a:rPr lang="cs-CZ" sz="3400" dirty="0">
                <a:solidFill>
                  <a:srgbClr val="FF0000"/>
                </a:solidFill>
              </a:rPr>
              <a:t> pro zpracování dat z AMM, chytré distribuční trafostanice (DTS), dispečerské řízení) a lokální distribuce včetně umožnění zapojení energetických komunit (řešení bilance a řízení toků výkonu v rámci komunitní energetiky, zajišťování optimálního využití výroby OZE v rámci komunity, řízení vyrovnané bilance v rámci komunity či v lokalitě, řízením toků výkonu mezi odběrateli a provozovatelem lokální distribuční soustavy, opatření ke zlepšení spolehlivosti, informovanosti a zavádění bilance a optimalizace provozu v lokálních distribučních soustavách, lokální akumulace atd.)</a:t>
            </a:r>
          </a:p>
          <a:p>
            <a:pPr lvl="0" hangingPunct="0"/>
            <a:r>
              <a:rPr lang="cs-CZ" sz="3400" dirty="0">
                <a:solidFill>
                  <a:srgbClr val="FF0000"/>
                </a:solidFill>
              </a:rPr>
              <a:t>Inteligentní měření, regulace, spínací prvky, nasazení dálkově ovládaných prvků v distribučních soustavách, nasazení technologických prvků řízení napětí a měření kvality elektřiny v distribučních soustavách, řešení lokální bilance řízením toků výkonu mezi odběrateli a provozovatelem distribuční sítě, opatření ke zlepšení spolehlivosti, informovanosti a zavádění bilance a optimalizace provozu v lokálních distribučních soustavách, atd.);</a:t>
            </a:r>
          </a:p>
          <a:p>
            <a:pPr lvl="0" hangingPunct="0"/>
            <a:r>
              <a:rPr lang="cs-CZ" sz="3400" dirty="0">
                <a:solidFill>
                  <a:srgbClr val="FF0000"/>
                </a:solidFill>
              </a:rPr>
              <a:t>Využití zařízení pro ukládání energie v elektrizační soustavě (akumulaci), která jsou plně integrovanými komponentami sítě definovanými ve Směrnici o společných pravidlech pro vnitřní trh s elektřinou a používají se pouze za účelem zajištění bezpečného a spolehlivého provozu přenosové soustavy nebo distribuční soustavy, ale ne pro účely zajišťování výkonové rovnováhy nebo řízení přetížení;</a:t>
            </a:r>
          </a:p>
          <a:p>
            <a:pPr lvl="0" hangingPunct="0"/>
            <a:r>
              <a:rPr lang="cs-CZ" sz="3400" dirty="0">
                <a:solidFill>
                  <a:srgbClr val="FF0000"/>
                </a:solidFill>
              </a:rPr>
              <a:t>Výstavba, posílení, rekonstrukce a modernizace přenosových a distribučních soustav a související infrastruktury, vč. přenosu a zpracování zvýšeného objemu dat spojených se vstupem nových subjektů na trhy s elektřinou a vypořádáním nových služeb v souvislosti s novou legislativou EU92;</a:t>
            </a:r>
          </a:p>
          <a:p>
            <a:pPr lvl="0" hangingPunct="0"/>
            <a:r>
              <a:rPr lang="cs-CZ" sz="3400" dirty="0">
                <a:solidFill>
                  <a:srgbClr val="FF0000"/>
                </a:solidFill>
              </a:rPr>
              <a:t>Snížení technických ztrát a zvýšení účinnosti energetických soustav;</a:t>
            </a:r>
          </a:p>
          <a:p>
            <a:pPr lvl="0" hangingPunct="0"/>
            <a:r>
              <a:rPr lang="cs-CZ" sz="3400" dirty="0">
                <a:solidFill>
                  <a:srgbClr val="FF0000"/>
                </a:solidFill>
              </a:rPr>
              <a:t>Zavádění systémů řízení spotřeby energie;</a:t>
            </a:r>
          </a:p>
          <a:p>
            <a:pPr lvl="0" hangingPunct="0"/>
            <a:r>
              <a:rPr lang="cs-CZ" sz="3400" dirty="0"/>
              <a:t>Výstavba zařízení </a:t>
            </a:r>
            <a:r>
              <a:rPr lang="cs-CZ" sz="3400" dirty="0" err="1"/>
              <a:t>Power</a:t>
            </a:r>
            <a:r>
              <a:rPr lang="cs-CZ" sz="3400" dirty="0"/>
              <a:t>-to-</a:t>
            </a:r>
            <a:r>
              <a:rPr lang="cs-CZ" sz="3400" dirty="0" err="1"/>
              <a:t>Gas</a:t>
            </a:r>
            <a:r>
              <a:rPr lang="cs-CZ" sz="3400" dirty="0"/>
              <a:t> (elektrolyzéry) ke konverzi elektřiny z OZE na nové druhy plynů, výstavba metanizačních jednotek (pro výrobu syntetického metanu nebo </a:t>
            </a:r>
            <a:r>
              <a:rPr lang="cs-CZ" sz="3400" dirty="0" err="1"/>
              <a:t>biometanu</a:t>
            </a:r>
            <a:r>
              <a:rPr lang="cs-CZ" sz="3400" dirty="0"/>
              <a:t> z vodíku a CO2), připojení obou zařízení k plynárenské soustavě (sloužících k výrobě vodíku elektrolýzou, případně následné výrobě syntetického metanu nebo </a:t>
            </a:r>
            <a:r>
              <a:rPr lang="cs-CZ" sz="3400" dirty="0" err="1"/>
              <a:t>biometanu</a:t>
            </a:r>
            <a:r>
              <a:rPr lang="cs-CZ" sz="3400" dirty="0"/>
              <a:t> z vodíku a CO2;</a:t>
            </a:r>
          </a:p>
          <a:p>
            <a:pPr lvl="0" hangingPunct="0"/>
            <a:r>
              <a:rPr lang="cs-CZ" sz="3400" dirty="0"/>
              <a:t>Výstavba zařízení/stanic na zachytávání CO2 (technologie CCU);</a:t>
            </a:r>
          </a:p>
          <a:p>
            <a:pPr lvl="0" hangingPunct="0"/>
            <a:r>
              <a:rPr lang="cs-CZ" sz="3400" dirty="0"/>
              <a:t>Výstavba zařízení na produkci vodíku (výroba vodíku z </a:t>
            </a:r>
            <a:r>
              <a:rPr lang="cs-CZ" sz="3400" dirty="0" err="1"/>
              <a:t>biometanu</a:t>
            </a:r>
            <a:r>
              <a:rPr lang="cs-CZ" sz="3400" dirty="0"/>
              <a:t> nebo syntetického plynu);</a:t>
            </a:r>
          </a:p>
          <a:p>
            <a:pPr lvl="0" hangingPunct="0"/>
            <a:r>
              <a:rPr lang="cs-CZ" sz="3400" dirty="0"/>
              <a:t>Připojení zařízení na produkci vodíku, </a:t>
            </a:r>
            <a:r>
              <a:rPr lang="cs-CZ" sz="3400" dirty="0" err="1"/>
              <a:t>biometanu</a:t>
            </a:r>
            <a:r>
              <a:rPr lang="cs-CZ" sz="3400" dirty="0"/>
              <a:t> a syntetického metanu k plynárenské soustavě (měření množství a kvality vyrobených nových druhů plynů, výstavba připojovacích plynovodů, </a:t>
            </a:r>
            <a:r>
              <a:rPr lang="cs-CZ" sz="3400" dirty="0" err="1"/>
              <a:t>vtláčecích</a:t>
            </a:r>
            <a:r>
              <a:rPr lang="cs-CZ" sz="3400" dirty="0"/>
              <a:t> zařízení vyrobených nových plynů do plynárenských soustav, obousměrné redukční stanice tlaku pro možnost připojení nových výroben plynů do nižších tlakových úrovní atd.);</a:t>
            </a:r>
          </a:p>
          <a:p>
            <a:pPr lvl="0" hangingPunct="0"/>
            <a:r>
              <a:rPr lang="cs-CZ" sz="3400" dirty="0"/>
              <a:t>Výstavba infrastruktury pro skladování, zkapalňování a distribuci vodíku, syntetického metanu nebo </a:t>
            </a:r>
            <a:r>
              <a:rPr lang="cs-CZ" sz="3400" dirty="0" err="1"/>
              <a:t>biometanu</a:t>
            </a:r>
            <a:r>
              <a:rPr lang="cs-CZ" sz="3400" dirty="0"/>
              <a:t>;</a:t>
            </a:r>
          </a:p>
          <a:p>
            <a:pPr lvl="0" hangingPunct="0"/>
            <a:r>
              <a:rPr lang="cs-CZ" sz="3400" dirty="0"/>
              <a:t>Osazení plynových expanzních turbín v RS spojených s výrobou elektrické energie;</a:t>
            </a:r>
          </a:p>
          <a:p>
            <a:pPr lvl="0" hangingPunct="0"/>
            <a:r>
              <a:rPr lang="cs-CZ" sz="3400" dirty="0"/>
              <a:t>Adaptace plynárenské soustavy pro zajištění kompatibility s čistými plyny, což umožní jak dopravu a distribuci směsi zemního plynu a nových druhů plynů (vodík, </a:t>
            </a:r>
            <a:r>
              <a:rPr lang="cs-CZ" sz="3400" dirty="0" err="1"/>
              <a:t>biomethan</a:t>
            </a:r>
            <a:r>
              <a:rPr lang="cs-CZ" sz="3400" dirty="0"/>
              <a:t> a Bio-SNG, syntetický plyn), tak samostatnou dopravu a distribuci vodíku a adaptaci zařízení zásobníků plynu pro biologickou metanizaci.</a:t>
            </a:r>
          </a:p>
          <a:p>
            <a:pPr lvl="0" hangingPunct="0"/>
            <a:r>
              <a:rPr lang="cs-CZ" sz="3400" dirty="0"/>
              <a:t>Instalace inteligentních prvků v plynárenských sítích a software za účelem rozvoje/vzniku </a:t>
            </a:r>
            <a:r>
              <a:rPr lang="cs-CZ" sz="3400" dirty="0" err="1"/>
              <a:t>smart</a:t>
            </a:r>
            <a:r>
              <a:rPr lang="cs-CZ" sz="3400" dirty="0"/>
              <a:t> </a:t>
            </a:r>
            <a:r>
              <a:rPr lang="cs-CZ" sz="3400" dirty="0" err="1"/>
              <a:t>grids</a:t>
            </a:r>
            <a:r>
              <a:rPr lang="cs-CZ" sz="3400" dirty="0"/>
              <a:t> a pro efektivní řízení integrace nových druhů plynu;</a:t>
            </a:r>
          </a:p>
          <a:p>
            <a:pPr lvl="0" hangingPunct="0"/>
            <a:r>
              <a:rPr lang="cs-CZ" sz="3400" dirty="0"/>
              <a:t>Podpora akumulace energie a transformace energie mezi </a:t>
            </a:r>
            <a:r>
              <a:rPr lang="cs-CZ" sz="3400" dirty="0" err="1"/>
              <a:t>energonositeli</a:t>
            </a:r>
            <a:r>
              <a:rPr lang="cs-CZ" sz="3400" dirty="0"/>
              <a:t>.</a:t>
            </a:r>
          </a:p>
          <a:p>
            <a:pPr lvl="0" hangingPunct="0"/>
            <a:endParaRPr lang="cs-CZ" sz="3200" dirty="0"/>
          </a:p>
        </p:txBody>
      </p:sp>
      <p:sp>
        <p:nvSpPr>
          <p:cNvPr id="4" name="Nadpis 1">
            <a:extLst>
              <a:ext uri="{FF2B5EF4-FFF2-40B4-BE49-F238E27FC236}">
                <a16:creationId xmlns:a16="http://schemas.microsoft.com/office/drawing/2014/main" id="{BB9A07E7-0A1E-499B-96F1-22F4049A87F1}"/>
              </a:ext>
            </a:extLst>
          </p:cNvPr>
          <p:cNvSpPr>
            <a:spLocks noGrp="1"/>
          </p:cNvSpPr>
          <p:nvPr>
            <p:ph type="title"/>
          </p:nvPr>
        </p:nvSpPr>
        <p:spPr>
          <a:xfrm>
            <a:off x="450850" y="152473"/>
            <a:ext cx="8242300" cy="1231106"/>
          </a:xfrm>
        </p:spPr>
        <p:txBody>
          <a:bodyPr/>
          <a:lstStyle/>
          <a:p>
            <a:r>
              <a:rPr lang="cs-CZ" sz="2200" b="1" u="sng" dirty="0">
                <a:solidFill>
                  <a:srgbClr val="004B8D"/>
                </a:solidFill>
                <a:latin typeface="Arial" panose="020B0604020202020204" pitchFamily="34" charset="0"/>
                <a:cs typeface="+mn-cs"/>
              </a:rPr>
              <a:t>Specifický cíl 4.3 – Rozvoj inteligentních energetických systémů, sítí a skladování na místní úrovni </a:t>
            </a:r>
            <a:br>
              <a:rPr lang="cs-CZ" dirty="0"/>
            </a:br>
            <a:endParaRPr lang="cs-CZ" dirty="0"/>
          </a:p>
        </p:txBody>
      </p:sp>
    </p:spTree>
    <p:extLst>
      <p:ext uri="{BB962C8B-B14F-4D97-AF65-F5344CB8AC3E}">
        <p14:creationId xmlns:p14="http://schemas.microsoft.com/office/powerpoint/2010/main" val="2885540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09384BDA-4815-4C39-A4D5-D626E248157E}"/>
              </a:ext>
            </a:extLst>
          </p:cNvPr>
          <p:cNvSpPr txBox="1">
            <a:spLocks/>
          </p:cNvSpPr>
          <p:nvPr/>
        </p:nvSpPr>
        <p:spPr>
          <a:xfrm>
            <a:off x="526352" y="238484"/>
            <a:ext cx="8242300" cy="1107996"/>
          </a:xfrm>
          <a:prstGeom prst="rect">
            <a:avLst/>
          </a:prstGeom>
        </p:spPr>
        <p:txBody>
          <a:bodyPr vert="horz" wrap="square" lIns="0" tIns="0" rIns="0" bIns="0" rtlCol="0" anchor="t" anchorCtr="0">
            <a:spAutoFit/>
          </a:bodyPr>
          <a:lstStyle>
            <a:lvl1pPr algn="l" defTabSz="914400" rtl="0" eaLnBrk="1" latinLnBrk="0" hangingPunct="1">
              <a:spcBef>
                <a:spcPct val="0"/>
              </a:spcBef>
              <a:buNone/>
              <a:defRPr sz="3600" kern="1200">
                <a:solidFill>
                  <a:schemeClr val="accent2"/>
                </a:solidFill>
                <a:latin typeface="+mj-lt"/>
                <a:ea typeface="+mj-ea"/>
                <a:cs typeface="+mj-cs"/>
              </a:defRPr>
            </a:lvl1pPr>
          </a:lstStyle>
          <a:p>
            <a:br>
              <a:rPr lang="cs-CZ" dirty="0"/>
            </a:br>
            <a:endParaRPr lang="cs-CZ" dirty="0"/>
          </a:p>
        </p:txBody>
      </p:sp>
      <p:sp>
        <p:nvSpPr>
          <p:cNvPr id="5" name="Nadpis 1">
            <a:extLst>
              <a:ext uri="{FF2B5EF4-FFF2-40B4-BE49-F238E27FC236}">
                <a16:creationId xmlns:a16="http://schemas.microsoft.com/office/drawing/2014/main" id="{CC7A9AF8-D541-4A1F-AB61-00CB3B1049B6}"/>
              </a:ext>
            </a:extLst>
          </p:cNvPr>
          <p:cNvSpPr>
            <a:spLocks noGrp="1"/>
          </p:cNvSpPr>
          <p:nvPr>
            <p:ph type="title"/>
          </p:nvPr>
        </p:nvSpPr>
        <p:spPr>
          <a:xfrm>
            <a:off x="363538" y="354013"/>
            <a:ext cx="8418512" cy="430887"/>
          </a:xfrm>
        </p:spPr>
        <p:txBody>
          <a:bodyPr/>
          <a:lstStyle/>
          <a:p>
            <a:r>
              <a:rPr lang="cs-CZ" sz="2800" dirty="0"/>
              <a:t>Energetická infrastruktura - Smart </a:t>
            </a:r>
            <a:r>
              <a:rPr lang="cs-CZ" sz="2800" dirty="0" err="1"/>
              <a:t>Grids</a:t>
            </a:r>
            <a:r>
              <a:rPr lang="cs-CZ" sz="2800" dirty="0"/>
              <a:t> – AMM – výzva I.</a:t>
            </a:r>
          </a:p>
        </p:txBody>
      </p:sp>
      <p:sp>
        <p:nvSpPr>
          <p:cNvPr id="6" name="Zástupný symbol pro text 2">
            <a:extLst>
              <a:ext uri="{FF2B5EF4-FFF2-40B4-BE49-F238E27FC236}">
                <a16:creationId xmlns:a16="http://schemas.microsoft.com/office/drawing/2014/main" id="{E6E479ED-8B3C-4D13-814D-087BF9C79309}"/>
              </a:ext>
            </a:extLst>
          </p:cNvPr>
          <p:cNvSpPr>
            <a:spLocks noGrp="1"/>
          </p:cNvSpPr>
          <p:nvPr>
            <p:ph type="body" sz="quarter" idx="10"/>
          </p:nvPr>
        </p:nvSpPr>
        <p:spPr>
          <a:xfrm>
            <a:off x="375348" y="1023540"/>
            <a:ext cx="8242300" cy="4654550"/>
          </a:xfrm>
        </p:spPr>
        <p:txBody>
          <a:bodyPr>
            <a:normAutofit lnSpcReduction="10000"/>
          </a:bodyPr>
          <a:lstStyle/>
          <a:p>
            <a:r>
              <a:rPr lang="cs-CZ" dirty="0"/>
              <a:t>Vyhlášení výzvy: 31. března 2023</a:t>
            </a:r>
          </a:p>
          <a:p>
            <a:r>
              <a:rPr lang="cs-CZ" dirty="0"/>
              <a:t>Zahájení příjmu žádostí: 2. května 2023 (13h)</a:t>
            </a:r>
          </a:p>
          <a:p>
            <a:r>
              <a:rPr lang="cs-CZ" dirty="0"/>
              <a:t>Ukončení příjmu žádostí: 25. ledna 2024 (13h)</a:t>
            </a:r>
          </a:p>
          <a:p>
            <a:r>
              <a:rPr lang="cs-CZ" dirty="0"/>
              <a:t>Forma výzvy: Průběžná výzva (kontinuální výzva) a jednokolová (žádost o podporu)</a:t>
            </a:r>
          </a:p>
          <a:p>
            <a:r>
              <a:rPr lang="cs-CZ" dirty="0"/>
              <a:t>Alokace: 3mld. Kč </a:t>
            </a:r>
          </a:p>
          <a:p>
            <a:r>
              <a:rPr lang="cs-CZ" dirty="0"/>
              <a:t>Cílové území: celá ČR, mimo Prahy.</a:t>
            </a:r>
          </a:p>
          <a:p>
            <a:endParaRPr lang="cs-CZ" dirty="0"/>
          </a:p>
          <a:p>
            <a:pPr marL="0" indent="0" algn="just">
              <a:buNone/>
            </a:pPr>
            <a:r>
              <a:rPr lang="cs-CZ" dirty="0"/>
              <a:t>Aktivity pro zavádění chytrých měřidel (</a:t>
            </a:r>
            <a:r>
              <a:rPr lang="cs-CZ" dirty="0" err="1"/>
              <a:t>smart</a:t>
            </a:r>
            <a:r>
              <a:rPr lang="cs-CZ" dirty="0"/>
              <a:t> meter) pro regionální distribuční společnosti za účelem zvyšování připojovacích kapacit pro OZE.</a:t>
            </a:r>
          </a:p>
          <a:p>
            <a:endParaRPr lang="cs-CZ" dirty="0"/>
          </a:p>
        </p:txBody>
      </p:sp>
    </p:spTree>
    <p:extLst>
      <p:ext uri="{BB962C8B-B14F-4D97-AF65-F5344CB8AC3E}">
        <p14:creationId xmlns:p14="http://schemas.microsoft.com/office/powerpoint/2010/main" val="3512180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EA4708-6CC7-4733-981D-8333342ECB49}"/>
              </a:ext>
            </a:extLst>
          </p:cNvPr>
          <p:cNvSpPr>
            <a:spLocks noGrp="1"/>
          </p:cNvSpPr>
          <p:nvPr>
            <p:ph type="title"/>
          </p:nvPr>
        </p:nvSpPr>
        <p:spPr>
          <a:xfrm>
            <a:off x="444500" y="446088"/>
            <a:ext cx="8242299" cy="492443"/>
          </a:xfrm>
        </p:spPr>
        <p:txBody>
          <a:bodyPr/>
          <a:lstStyle/>
          <a:p>
            <a:r>
              <a:rPr lang="cs-CZ" sz="3200" dirty="0"/>
              <a:t>Energetická infrastruktura – OZE v LDS – výzva I.</a:t>
            </a:r>
          </a:p>
        </p:txBody>
      </p:sp>
      <p:sp>
        <p:nvSpPr>
          <p:cNvPr id="3" name="Zástupný symbol pro text 2">
            <a:extLst>
              <a:ext uri="{FF2B5EF4-FFF2-40B4-BE49-F238E27FC236}">
                <a16:creationId xmlns:a16="http://schemas.microsoft.com/office/drawing/2014/main" id="{70261586-D7AD-4A7F-8567-F444668472B8}"/>
              </a:ext>
            </a:extLst>
          </p:cNvPr>
          <p:cNvSpPr>
            <a:spLocks noGrp="1"/>
          </p:cNvSpPr>
          <p:nvPr>
            <p:ph type="body" sz="quarter" idx="10"/>
          </p:nvPr>
        </p:nvSpPr>
        <p:spPr/>
        <p:txBody>
          <a:bodyPr>
            <a:normAutofit/>
          </a:bodyPr>
          <a:lstStyle/>
          <a:p>
            <a:r>
              <a:rPr lang="cs-CZ" dirty="0"/>
              <a:t>Cíl výzvy: Cílem výzvy je zvýšení připojitelného výkonu pro OZE.</a:t>
            </a:r>
          </a:p>
          <a:p>
            <a:pPr marL="0" indent="0">
              <a:buNone/>
            </a:pPr>
            <a:endParaRPr lang="cs-CZ" dirty="0"/>
          </a:p>
          <a:p>
            <a:r>
              <a:rPr lang="cs-CZ" dirty="0"/>
              <a:t>Podporované aktivity:</a:t>
            </a:r>
          </a:p>
          <a:p>
            <a:pPr marL="0" indent="0">
              <a:buNone/>
            </a:pPr>
            <a:r>
              <a:rPr lang="cs-CZ" dirty="0"/>
              <a:t>Posílení distribučních sítí na všech napěťových hladinách a navýšení jejich připojitelného výkonu</a:t>
            </a:r>
          </a:p>
          <a:p>
            <a:pPr lvl="2"/>
            <a:r>
              <a:rPr lang="cs-CZ" dirty="0"/>
              <a:t>Modernizace silové (konvenční) infrastruktury </a:t>
            </a:r>
          </a:p>
          <a:p>
            <a:pPr lvl="2"/>
            <a:r>
              <a:rPr lang="cs-CZ" dirty="0"/>
              <a:t>Instalace chytrých prvků distribučních sítí</a:t>
            </a:r>
          </a:p>
          <a:p>
            <a:pPr marL="360362" lvl="1" indent="0">
              <a:buNone/>
            </a:pPr>
            <a:endParaRPr lang="cs-CZ" dirty="0"/>
          </a:p>
          <a:p>
            <a:r>
              <a:rPr lang="cs-CZ" dirty="0"/>
              <a:t>Příjemci podpory: Provozovatel distribuční sítě s méně než 90 000 odběrných míst zákazníků.</a:t>
            </a:r>
          </a:p>
          <a:p>
            <a:endParaRPr lang="cs-CZ" dirty="0"/>
          </a:p>
        </p:txBody>
      </p:sp>
    </p:spTree>
    <p:extLst>
      <p:ext uri="{BB962C8B-B14F-4D97-AF65-F5344CB8AC3E}">
        <p14:creationId xmlns:p14="http://schemas.microsoft.com/office/powerpoint/2010/main" val="624120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8D7423-0E25-4422-B681-A3B318B9D4DA}"/>
              </a:ext>
            </a:extLst>
          </p:cNvPr>
          <p:cNvSpPr>
            <a:spLocks noGrp="1"/>
          </p:cNvSpPr>
          <p:nvPr>
            <p:ph type="title"/>
          </p:nvPr>
        </p:nvSpPr>
        <p:spPr>
          <a:xfrm>
            <a:off x="444500" y="446088"/>
            <a:ext cx="8242299" cy="492443"/>
          </a:xfrm>
        </p:spPr>
        <p:txBody>
          <a:bodyPr/>
          <a:lstStyle/>
          <a:p>
            <a:r>
              <a:rPr lang="cs-CZ" sz="3200" dirty="0"/>
              <a:t>Energetická infrastruktura – OZE v LDS – výzva I.</a:t>
            </a:r>
          </a:p>
        </p:txBody>
      </p:sp>
      <p:sp>
        <p:nvSpPr>
          <p:cNvPr id="3" name="Zástupný symbol pro text 2">
            <a:extLst>
              <a:ext uri="{FF2B5EF4-FFF2-40B4-BE49-F238E27FC236}">
                <a16:creationId xmlns:a16="http://schemas.microsoft.com/office/drawing/2014/main" id="{0254FFC6-DEF9-45E8-BBD8-D3098A41FA9A}"/>
              </a:ext>
            </a:extLst>
          </p:cNvPr>
          <p:cNvSpPr>
            <a:spLocks noGrp="1"/>
          </p:cNvSpPr>
          <p:nvPr>
            <p:ph type="body" sz="quarter" idx="10"/>
          </p:nvPr>
        </p:nvSpPr>
        <p:spPr/>
        <p:txBody>
          <a:bodyPr>
            <a:normAutofit fontScale="92500" lnSpcReduction="10000"/>
          </a:bodyPr>
          <a:lstStyle/>
          <a:p>
            <a:r>
              <a:rPr lang="cs-CZ" dirty="0"/>
              <a:t>Vyhlášení výzvy: 4Q</a:t>
            </a:r>
          </a:p>
          <a:p>
            <a:r>
              <a:rPr lang="cs-CZ" dirty="0"/>
              <a:t>Forma výzvy: Průběžná výzva (kontinuální výzva) a jednokolová (žádost o podporu)</a:t>
            </a:r>
          </a:p>
          <a:p>
            <a:r>
              <a:rPr lang="cs-CZ" dirty="0"/>
              <a:t>Doba příjmu žádostí: cca 1 rok</a:t>
            </a:r>
          </a:p>
          <a:p>
            <a:r>
              <a:rPr lang="cs-CZ" dirty="0"/>
              <a:t>Nejzazší datum pro ukončení fyzické realizace projektu je 31. 12. 2027.</a:t>
            </a:r>
          </a:p>
          <a:p>
            <a:r>
              <a:rPr lang="cs-CZ" dirty="0"/>
              <a:t>Alokace: 0,5 mld. Kč (Proběhlo zjišťování absorpční kapacity)</a:t>
            </a:r>
          </a:p>
          <a:p>
            <a:r>
              <a:rPr lang="cs-CZ" dirty="0"/>
              <a:t>Cílové území: celá ČR, mimo Prahy.</a:t>
            </a:r>
          </a:p>
          <a:p>
            <a:r>
              <a:rPr lang="cs-CZ" dirty="0"/>
              <a:t>Výše dotace: 1,5mil. – 100mil. Kč</a:t>
            </a:r>
          </a:p>
          <a:p>
            <a:r>
              <a:rPr lang="cs-CZ" dirty="0"/>
              <a:t>Míry podpory: </a:t>
            </a:r>
            <a:r>
              <a:rPr lang="cs-CZ" dirty="0">
                <a:solidFill>
                  <a:srgbClr val="FF0000"/>
                </a:solidFill>
              </a:rPr>
              <a:t>50%( ?) </a:t>
            </a:r>
            <a:r>
              <a:rPr lang="cs-CZ" dirty="0"/>
              <a:t>dle výpočtu finanční mezery</a:t>
            </a:r>
          </a:p>
          <a:p>
            <a:pPr lvl="1"/>
            <a:r>
              <a:rPr lang="cs-CZ" dirty="0"/>
              <a:t>Aktuálně probíhá analýza a nastavení aplikace veřejné podpory dle čl. 48 – nové znění textu GBER</a:t>
            </a:r>
          </a:p>
        </p:txBody>
      </p:sp>
    </p:spTree>
    <p:extLst>
      <p:ext uri="{BB962C8B-B14F-4D97-AF65-F5344CB8AC3E}">
        <p14:creationId xmlns:p14="http://schemas.microsoft.com/office/powerpoint/2010/main" val="2404218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263068-659E-46A2-AA0F-977C6EB8AB47}"/>
              </a:ext>
            </a:extLst>
          </p:cNvPr>
          <p:cNvSpPr>
            <a:spLocks noGrp="1"/>
          </p:cNvSpPr>
          <p:nvPr>
            <p:ph type="title"/>
          </p:nvPr>
        </p:nvSpPr>
        <p:spPr>
          <a:xfrm>
            <a:off x="444500" y="446088"/>
            <a:ext cx="8242299" cy="492443"/>
          </a:xfrm>
        </p:spPr>
        <p:txBody>
          <a:bodyPr/>
          <a:lstStyle/>
          <a:p>
            <a:r>
              <a:rPr lang="cs-CZ" sz="3200" dirty="0"/>
              <a:t>Energetická infrastruktura – OZE v LDS – výzva I.</a:t>
            </a:r>
          </a:p>
        </p:txBody>
      </p:sp>
      <p:sp>
        <p:nvSpPr>
          <p:cNvPr id="3" name="Zástupný symbol pro text 2">
            <a:extLst>
              <a:ext uri="{FF2B5EF4-FFF2-40B4-BE49-F238E27FC236}">
                <a16:creationId xmlns:a16="http://schemas.microsoft.com/office/drawing/2014/main" id="{68EBB9F8-5912-4280-9651-62C7C28F0EAA}"/>
              </a:ext>
            </a:extLst>
          </p:cNvPr>
          <p:cNvSpPr>
            <a:spLocks noGrp="1"/>
          </p:cNvSpPr>
          <p:nvPr>
            <p:ph type="body" sz="quarter" idx="10"/>
          </p:nvPr>
        </p:nvSpPr>
        <p:spPr/>
        <p:txBody>
          <a:bodyPr>
            <a:normAutofit fontScale="85000" lnSpcReduction="10000"/>
          </a:bodyPr>
          <a:lstStyle/>
          <a:p>
            <a:pPr marL="0" indent="0">
              <a:buNone/>
            </a:pPr>
            <a:r>
              <a:rPr lang="cs-CZ" u="sng" dirty="0"/>
              <a:t>Podporované aktivity detailně:</a:t>
            </a:r>
          </a:p>
          <a:p>
            <a:pPr lvl="1"/>
            <a:r>
              <a:rPr lang="cs-CZ" dirty="0"/>
              <a:t> Modernizace silové (konvenční) infrastruktury:</a:t>
            </a:r>
          </a:p>
          <a:p>
            <a:pPr marL="712787" lvl="2" indent="0">
              <a:buNone/>
            </a:pPr>
            <a:r>
              <a:rPr lang="cs-CZ" dirty="0"/>
              <a:t>•	Posílení venkovního vedení.</a:t>
            </a:r>
          </a:p>
          <a:p>
            <a:pPr marL="712787" lvl="2" indent="0">
              <a:buNone/>
            </a:pPr>
            <a:r>
              <a:rPr lang="cs-CZ" dirty="0"/>
              <a:t>•	Posílení kabelového vedení.</a:t>
            </a:r>
          </a:p>
          <a:p>
            <a:pPr marL="712787" lvl="2" indent="0">
              <a:buNone/>
            </a:pPr>
            <a:r>
              <a:rPr lang="cs-CZ" dirty="0"/>
              <a:t>•	Výstavba a modernizace rozvodny.</a:t>
            </a:r>
          </a:p>
          <a:p>
            <a:pPr marL="712787" lvl="2" indent="0">
              <a:buNone/>
            </a:pPr>
            <a:r>
              <a:rPr lang="cs-CZ" dirty="0"/>
              <a:t>•	Výstavba a modernizace elektrické stanice (stavební část, 	technologie).</a:t>
            </a:r>
          </a:p>
          <a:p>
            <a:pPr marL="712787" lvl="2" indent="0">
              <a:buNone/>
            </a:pPr>
            <a:r>
              <a:rPr lang="cs-CZ" dirty="0"/>
              <a:t>•	Nákup a instalace rozváděčů.</a:t>
            </a:r>
          </a:p>
          <a:p>
            <a:pPr marL="712787" lvl="2" indent="0">
              <a:buNone/>
            </a:pPr>
            <a:r>
              <a:rPr lang="cs-CZ" dirty="0"/>
              <a:t>•	Nákup a instalace transformátorů.</a:t>
            </a:r>
          </a:p>
          <a:p>
            <a:pPr marL="712787" lvl="2" indent="0">
              <a:buNone/>
            </a:pPr>
            <a:r>
              <a:rPr lang="cs-CZ" dirty="0"/>
              <a:t>•	Nákup a instalace vnitřní trafostanice (TS), kobky TS, dovybavení TS.</a:t>
            </a:r>
          </a:p>
          <a:p>
            <a:pPr marL="712787" lvl="2" indent="0">
              <a:buNone/>
            </a:pPr>
            <a:r>
              <a:rPr lang="cs-CZ" dirty="0"/>
              <a:t>•	Nákup a instalace </a:t>
            </a:r>
            <a:r>
              <a:rPr lang="cs-CZ" dirty="0" err="1"/>
              <a:t>přípoložek</a:t>
            </a:r>
            <a:r>
              <a:rPr lang="cs-CZ" dirty="0"/>
              <a:t> trubky a optického kabelu.</a:t>
            </a:r>
          </a:p>
          <a:p>
            <a:pPr marL="712787" lvl="2" indent="0">
              <a:buNone/>
            </a:pPr>
            <a:r>
              <a:rPr lang="cs-CZ" dirty="0"/>
              <a:t>•	Nákup a instalace trafostanice (TS) stožárové, kontejnerové a zděné podoby.</a:t>
            </a:r>
          </a:p>
          <a:p>
            <a:pPr lvl="1"/>
            <a:endParaRPr lang="cs-CZ" dirty="0"/>
          </a:p>
          <a:p>
            <a:pPr lvl="1"/>
            <a:endParaRPr lang="cs-CZ" dirty="0"/>
          </a:p>
        </p:txBody>
      </p:sp>
    </p:spTree>
    <p:extLst>
      <p:ext uri="{BB962C8B-B14F-4D97-AF65-F5344CB8AC3E}">
        <p14:creationId xmlns:p14="http://schemas.microsoft.com/office/powerpoint/2010/main" val="1640266584"/>
      </p:ext>
    </p:extLst>
  </p:cSld>
  <p:clrMapOvr>
    <a:masterClrMapping/>
  </p:clrMapOvr>
</p:sld>
</file>

<file path=ppt/theme/theme1.xml><?xml version="1.0" encoding="utf-8"?>
<a:theme xmlns:a="http://schemas.openxmlformats.org/drawingml/2006/main" name="Prezentace modrá A">
  <a:themeElements>
    <a:clrScheme name="MPO-B">
      <a:dk1>
        <a:sysClr val="windowText" lastClr="000000"/>
      </a:dk1>
      <a:lt1>
        <a:srgbClr val="FFFFFF"/>
      </a:lt1>
      <a:dk2>
        <a:srgbClr val="004B8D"/>
      </a:dk2>
      <a:lt2>
        <a:srgbClr val="FFFFFF"/>
      </a:lt2>
      <a:accent1>
        <a:srgbClr val="B9E0F7"/>
      </a:accent1>
      <a:accent2>
        <a:srgbClr val="13B5F4"/>
      </a:accent2>
      <a:accent3>
        <a:srgbClr val="0096D6"/>
      </a:accent3>
      <a:accent4>
        <a:srgbClr val="004B8D"/>
      </a:accent4>
      <a:accent5>
        <a:srgbClr val="E31B23"/>
      </a:accent5>
      <a:accent6>
        <a:srgbClr val="B5121B"/>
      </a:accent6>
      <a:hlink>
        <a:srgbClr val="13B5F4"/>
      </a:hlink>
      <a:folHlink>
        <a:srgbClr val="E31B23"/>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Prezentace modrá A">
  <a:themeElements>
    <a:clrScheme name="MPO-B">
      <a:dk1>
        <a:sysClr val="windowText" lastClr="000000"/>
      </a:dk1>
      <a:lt1>
        <a:srgbClr val="FFFFFF"/>
      </a:lt1>
      <a:dk2>
        <a:srgbClr val="004B8D"/>
      </a:dk2>
      <a:lt2>
        <a:srgbClr val="FFFFFF"/>
      </a:lt2>
      <a:accent1>
        <a:srgbClr val="B9E0F7"/>
      </a:accent1>
      <a:accent2>
        <a:srgbClr val="13B5F4"/>
      </a:accent2>
      <a:accent3>
        <a:srgbClr val="0096D6"/>
      </a:accent3>
      <a:accent4>
        <a:srgbClr val="004B8D"/>
      </a:accent4>
      <a:accent5>
        <a:srgbClr val="E31B23"/>
      </a:accent5>
      <a:accent6>
        <a:srgbClr val="B5121B"/>
      </a:accent6>
      <a:hlink>
        <a:srgbClr val="13B5F4"/>
      </a:hlink>
      <a:folHlink>
        <a:srgbClr val="E31B23"/>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Prezentace modrá A">
  <a:themeElements>
    <a:clrScheme name="MPO-B">
      <a:dk1>
        <a:sysClr val="windowText" lastClr="000000"/>
      </a:dk1>
      <a:lt1>
        <a:srgbClr val="FFFFFF"/>
      </a:lt1>
      <a:dk2>
        <a:srgbClr val="004B8D"/>
      </a:dk2>
      <a:lt2>
        <a:srgbClr val="FFFFFF"/>
      </a:lt2>
      <a:accent1>
        <a:srgbClr val="B9E0F7"/>
      </a:accent1>
      <a:accent2>
        <a:srgbClr val="13B5F4"/>
      </a:accent2>
      <a:accent3>
        <a:srgbClr val="0096D6"/>
      </a:accent3>
      <a:accent4>
        <a:srgbClr val="004B8D"/>
      </a:accent4>
      <a:accent5>
        <a:srgbClr val="E31B23"/>
      </a:accent5>
      <a:accent6>
        <a:srgbClr val="B5121B"/>
      </a:accent6>
      <a:hlink>
        <a:srgbClr val="13B5F4"/>
      </a:hlink>
      <a:folHlink>
        <a:srgbClr val="E31B23"/>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Prezentace modrá A">
  <a:themeElements>
    <a:clrScheme name="MPO-B">
      <a:dk1>
        <a:sysClr val="windowText" lastClr="000000"/>
      </a:dk1>
      <a:lt1>
        <a:srgbClr val="FFFFFF"/>
      </a:lt1>
      <a:dk2>
        <a:srgbClr val="004B8D"/>
      </a:dk2>
      <a:lt2>
        <a:srgbClr val="FFFFFF"/>
      </a:lt2>
      <a:accent1>
        <a:srgbClr val="B9E0F7"/>
      </a:accent1>
      <a:accent2>
        <a:srgbClr val="13B5F4"/>
      </a:accent2>
      <a:accent3>
        <a:srgbClr val="0096D6"/>
      </a:accent3>
      <a:accent4>
        <a:srgbClr val="004B8D"/>
      </a:accent4>
      <a:accent5>
        <a:srgbClr val="E31B23"/>
      </a:accent5>
      <a:accent6>
        <a:srgbClr val="B5121B"/>
      </a:accent6>
      <a:hlink>
        <a:srgbClr val="13B5F4"/>
      </a:hlink>
      <a:folHlink>
        <a:srgbClr val="E31B23"/>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 modrá A s číslováním</Template>
  <TotalTime>10487</TotalTime>
  <Words>2536</Words>
  <Application>Microsoft Office PowerPoint</Application>
  <PresentationFormat>Předvádění na obrazovce (4:3)</PresentationFormat>
  <Paragraphs>179</Paragraphs>
  <Slides>21</Slides>
  <Notes>0</Notes>
  <HiddenSlides>0</HiddenSlides>
  <MMClips>0</MMClips>
  <ScaleCrop>false</ScaleCrop>
  <HeadingPairs>
    <vt:vector size="6" baseType="variant">
      <vt:variant>
        <vt:lpstr>Použitá písma</vt:lpstr>
      </vt:variant>
      <vt:variant>
        <vt:i4>4</vt:i4>
      </vt:variant>
      <vt:variant>
        <vt:lpstr>Motiv</vt:lpstr>
      </vt:variant>
      <vt:variant>
        <vt:i4>5</vt:i4>
      </vt:variant>
      <vt:variant>
        <vt:lpstr>Nadpisy snímků</vt:lpstr>
      </vt:variant>
      <vt:variant>
        <vt:i4>21</vt:i4>
      </vt:variant>
    </vt:vector>
  </HeadingPairs>
  <TitlesOfParts>
    <vt:vector size="30" baseType="lpstr">
      <vt:lpstr>Arial</vt:lpstr>
      <vt:lpstr>Calibri</vt:lpstr>
      <vt:lpstr>Calibri Light</vt:lpstr>
      <vt:lpstr>Times New Roman</vt:lpstr>
      <vt:lpstr>Prezentace modrá A</vt:lpstr>
      <vt:lpstr>Vlastní návrh</vt:lpstr>
      <vt:lpstr>1_Prezentace modrá A</vt:lpstr>
      <vt:lpstr>2_Prezentace modrá A</vt:lpstr>
      <vt:lpstr>3_Prezentace modrá A</vt:lpstr>
      <vt:lpstr>    Operační program Technologie a aplikace pro konkurenceschopnost (2021 -2027)   13. září 2023       </vt:lpstr>
      <vt:lpstr>      Programové období 2021 -2027 Operační program Technologie a aplikace pro konkurenceschopnost</vt:lpstr>
      <vt:lpstr>Obnovitelné zdroje energie OP TAK</vt:lpstr>
      <vt:lpstr>I. Výzva ÚSPORY ENERGIE</vt:lpstr>
      <vt:lpstr>Specifický cíl 4.3 – Rozvoj inteligentních energetických systémů, sítí a skladování na místní úrovni  </vt:lpstr>
      <vt:lpstr>Energetická infrastruktura - Smart Grids – AMM – výzva I.</vt:lpstr>
      <vt:lpstr>Energetická infrastruktura – OZE v LDS – výzva I.</vt:lpstr>
      <vt:lpstr>Energetická infrastruktura – OZE v LDS – výzva I.</vt:lpstr>
      <vt:lpstr>Energetická infrastruktura – OZE v LDS – výzva I.</vt:lpstr>
      <vt:lpstr>Energetická infrastruktura – OZE v LDS – výzva I.</vt:lpstr>
      <vt:lpstr>Energetická infrastruktura – OZE v LDS – výzva I.</vt:lpstr>
      <vt:lpstr>Energetická infrastruktura – OZE v LDS – výzva I.</vt:lpstr>
      <vt:lpstr>Energetická infrastruktura – OZE v LDS – výzva I.</vt:lpstr>
      <vt:lpstr>Energetická infrastruktura – OZE v LDS – výzva I.</vt:lpstr>
      <vt:lpstr>Energetická infrastruktura – Úspory v LDS – výzva I.</vt:lpstr>
      <vt:lpstr>Energetická infrastruktura – Úspory v LDS – výzva I.</vt:lpstr>
      <vt:lpstr>Energetická infrastruktura – Úspory v LDS – výzva I.</vt:lpstr>
      <vt:lpstr>Energetická infrastruktura – Úspory v LDS – výzva I.</vt:lpstr>
      <vt:lpstr>Energetická infrastruktura – Úspory v LDS – výzva I.</vt:lpstr>
      <vt:lpstr>Energetická infrastruktura – Úspory v LDS – výzva I.</vt:lpstr>
      <vt:lpstr>  Děkuji za pozornost  Ing. Ondřej Tomšej Vedoucí oddělení implementace PO 3 a ZŘO (tomsej@mpo.cz) </vt:lpstr>
    </vt:vector>
  </TitlesOfParts>
  <Company>Ministerstvo průmyslu a obchodu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Operační program podnikání a inovace pro konkurenceschopnost ( 2014 -2020):  Prioritní osa 3 -  Účinné nakládání energií</dc:title>
  <dc:creator>Tomšej Ondřej</dc:creator>
  <cp:lastModifiedBy>Tomšej Ondřej</cp:lastModifiedBy>
  <cp:revision>408</cp:revision>
  <cp:lastPrinted>2022-08-02T12:55:29Z</cp:lastPrinted>
  <dcterms:created xsi:type="dcterms:W3CDTF">2015-09-03T12:24:01Z</dcterms:created>
  <dcterms:modified xsi:type="dcterms:W3CDTF">2023-09-13T06:26:11Z</dcterms:modified>
</cp:coreProperties>
</file>