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3">
  <p:sldMasterIdLst>
    <p:sldMasterId id="2147483648" r:id="rId1"/>
  </p:sldMasterIdLst>
  <p:notesMasterIdLst>
    <p:notesMasterId r:id="rId26"/>
  </p:notesMasterIdLst>
  <p:sldIdLst>
    <p:sldId id="641" r:id="rId2"/>
    <p:sldId id="656" r:id="rId3"/>
    <p:sldId id="716" r:id="rId4"/>
    <p:sldId id="724" r:id="rId5"/>
    <p:sldId id="717" r:id="rId6"/>
    <p:sldId id="719" r:id="rId7"/>
    <p:sldId id="718" r:id="rId8"/>
    <p:sldId id="710" r:id="rId9"/>
    <p:sldId id="714" r:id="rId10"/>
    <p:sldId id="720" r:id="rId11"/>
    <p:sldId id="722" r:id="rId12"/>
    <p:sldId id="721" r:id="rId13"/>
    <p:sldId id="723" r:id="rId14"/>
    <p:sldId id="715" r:id="rId15"/>
    <p:sldId id="711" r:id="rId16"/>
    <p:sldId id="712" r:id="rId17"/>
    <p:sldId id="713" r:id="rId18"/>
    <p:sldId id="708" r:id="rId19"/>
    <p:sldId id="709" r:id="rId20"/>
    <p:sldId id="725" r:id="rId21"/>
    <p:sldId id="726" r:id="rId22"/>
    <p:sldId id="730" r:id="rId23"/>
    <p:sldId id="727" r:id="rId24"/>
    <p:sldId id="50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7" autoAdjust="0"/>
    <p:restoredTop sz="95196" autoAdjust="0"/>
  </p:normalViewPr>
  <p:slideViewPr>
    <p:cSldViewPr snapToGrid="0" showGuides="1">
      <p:cViewPr>
        <p:scale>
          <a:sx n="66" d="100"/>
          <a:sy n="66" d="100"/>
        </p:scale>
        <p:origin x="58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2BDA94-457D-440F-BE18-DAC2F85C74C2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46C64DD2-602D-4E8F-95D1-AF68E97D4B59}">
      <dgm:prSet/>
      <dgm:spPr/>
      <dgm:t>
        <a:bodyPr/>
        <a:lstStyle/>
        <a:p>
          <a:r>
            <a:rPr lang="cs-CZ" b="1" dirty="0"/>
            <a:t>Implementace OZE a další lokální výrovy do sítí PLDS</a:t>
          </a:r>
          <a:endParaRPr lang="cs-CZ" dirty="0"/>
        </a:p>
      </dgm:t>
    </dgm:pt>
    <dgm:pt modelId="{DE491694-ACCE-43EE-AD83-BAF22F1F4365}" type="parTrans" cxnId="{ED99BFC3-8F49-415F-951E-0DB66B0776ED}">
      <dgm:prSet/>
      <dgm:spPr/>
      <dgm:t>
        <a:bodyPr/>
        <a:lstStyle/>
        <a:p>
          <a:endParaRPr lang="cs-CZ"/>
        </a:p>
      </dgm:t>
    </dgm:pt>
    <dgm:pt modelId="{097B0307-44FF-4EF1-894C-80D71E9C488F}" type="sibTrans" cxnId="{ED99BFC3-8F49-415F-951E-0DB66B0776ED}">
      <dgm:prSet/>
      <dgm:spPr/>
      <dgm:t>
        <a:bodyPr/>
        <a:lstStyle/>
        <a:p>
          <a:endParaRPr lang="cs-CZ"/>
        </a:p>
      </dgm:t>
    </dgm:pt>
    <dgm:pt modelId="{4310612D-3FDB-4E7D-B2B3-AA9EE377E365}">
      <dgm:prSet/>
      <dgm:spPr/>
      <dgm:t>
        <a:bodyPr/>
        <a:lstStyle/>
        <a:p>
          <a:r>
            <a:rPr lang="cs-CZ" b="1"/>
            <a:t>Implementace AMM na odběry nad 6 MWh/rok, na vícetarifní sazby, na oblast sdílení a energetických komunit, cílově na všechny odběry NN s přímým měřením</a:t>
          </a:r>
          <a:endParaRPr lang="cs-CZ"/>
        </a:p>
      </dgm:t>
    </dgm:pt>
    <dgm:pt modelId="{9AD27DF1-78BE-4955-A91A-90861916C18C}" type="parTrans" cxnId="{36E5346D-7504-4DF2-AF5C-579A62E8C8A5}">
      <dgm:prSet/>
      <dgm:spPr/>
      <dgm:t>
        <a:bodyPr/>
        <a:lstStyle/>
        <a:p>
          <a:endParaRPr lang="cs-CZ"/>
        </a:p>
      </dgm:t>
    </dgm:pt>
    <dgm:pt modelId="{B8F57DCB-92DF-4BA3-BEAB-2F7BE40E6371}" type="sibTrans" cxnId="{36E5346D-7504-4DF2-AF5C-579A62E8C8A5}">
      <dgm:prSet/>
      <dgm:spPr/>
      <dgm:t>
        <a:bodyPr/>
        <a:lstStyle/>
        <a:p>
          <a:endParaRPr lang="cs-CZ"/>
        </a:p>
      </dgm:t>
    </dgm:pt>
    <dgm:pt modelId="{3CB5313F-5B61-4887-BCBF-BF5FCD11BE34}">
      <dgm:prSet/>
      <dgm:spPr/>
      <dgm:t>
        <a:bodyPr/>
        <a:lstStyle/>
        <a:p>
          <a:r>
            <a:rPr lang="cs-CZ" b="1"/>
            <a:t>Implementace Energy management systémů dle podmínek vyhlášky o měření, technologické předpoklady , bezpečnostní předpoklady – projednání minimální úrovně zabezpečení pro EDM v rámci LDS</a:t>
          </a:r>
          <a:endParaRPr lang="cs-CZ"/>
        </a:p>
      </dgm:t>
    </dgm:pt>
    <dgm:pt modelId="{5921C1BD-9FC8-4AD5-AF11-949058803384}" type="parTrans" cxnId="{E5104AD3-32FD-4C3B-A167-88A8F0573B0C}">
      <dgm:prSet/>
      <dgm:spPr/>
      <dgm:t>
        <a:bodyPr/>
        <a:lstStyle/>
        <a:p>
          <a:endParaRPr lang="cs-CZ"/>
        </a:p>
      </dgm:t>
    </dgm:pt>
    <dgm:pt modelId="{814BCE8E-6316-4860-B6B3-E0CE7F0FFB96}" type="sibTrans" cxnId="{E5104AD3-32FD-4C3B-A167-88A8F0573B0C}">
      <dgm:prSet/>
      <dgm:spPr/>
      <dgm:t>
        <a:bodyPr/>
        <a:lstStyle/>
        <a:p>
          <a:endParaRPr lang="cs-CZ"/>
        </a:p>
      </dgm:t>
    </dgm:pt>
    <dgm:pt modelId="{0C35816A-5AEF-4B2D-AAEF-FE32E645E3F8}">
      <dgm:prSet/>
      <dgm:spPr/>
      <dgm:t>
        <a:bodyPr/>
        <a:lstStyle/>
        <a:p>
          <a:r>
            <a:rPr lang="cs-CZ" b="1" dirty="0"/>
            <a:t>Zpracování a předávání dat průběhových měřidel denně (pro LDS z VVN od 1.1. 2025, pro VN a NN od 1.7.2025)</a:t>
          </a:r>
          <a:endParaRPr lang="cs-CZ" dirty="0"/>
        </a:p>
      </dgm:t>
    </dgm:pt>
    <dgm:pt modelId="{5FC89102-E4C3-402D-8623-C0C55519B6F4}" type="parTrans" cxnId="{E96E166B-EE72-463C-99F5-39997F331C4C}">
      <dgm:prSet/>
      <dgm:spPr/>
      <dgm:t>
        <a:bodyPr/>
        <a:lstStyle/>
        <a:p>
          <a:endParaRPr lang="cs-CZ"/>
        </a:p>
      </dgm:t>
    </dgm:pt>
    <dgm:pt modelId="{AD369AE2-555C-4834-A5F3-EB6A10C46751}" type="sibTrans" cxnId="{E96E166B-EE72-463C-99F5-39997F331C4C}">
      <dgm:prSet/>
      <dgm:spPr/>
      <dgm:t>
        <a:bodyPr/>
        <a:lstStyle/>
        <a:p>
          <a:endParaRPr lang="cs-CZ"/>
        </a:p>
      </dgm:t>
    </dgm:pt>
    <dgm:pt modelId="{33FBA3A4-2C78-43AA-806D-212F4D7AE06A}">
      <dgm:prSet/>
      <dgm:spPr/>
      <dgm:t>
        <a:bodyPr/>
        <a:lstStyle/>
        <a:p>
          <a:r>
            <a:rPr lang="cs-CZ" b="1" dirty="0"/>
            <a:t>Montáž chytrých trafostanic – minimálně vyhodnocení energetických toků a kvality v uzlových bodech a na rozhraní nadřazené sítě a LDS</a:t>
          </a:r>
          <a:endParaRPr lang="cs-CZ" dirty="0"/>
        </a:p>
      </dgm:t>
    </dgm:pt>
    <dgm:pt modelId="{8456E618-8F5A-4687-A519-EB7C8B5ACC08}" type="parTrans" cxnId="{B4000158-A04B-4BB2-A671-2A29FF0F39CB}">
      <dgm:prSet/>
      <dgm:spPr/>
      <dgm:t>
        <a:bodyPr/>
        <a:lstStyle/>
        <a:p>
          <a:endParaRPr lang="cs-CZ"/>
        </a:p>
      </dgm:t>
    </dgm:pt>
    <dgm:pt modelId="{FBEE7282-4561-4E2D-A385-A7267BC8F6CA}" type="sibTrans" cxnId="{B4000158-A04B-4BB2-A671-2A29FF0F39CB}">
      <dgm:prSet/>
      <dgm:spPr/>
      <dgm:t>
        <a:bodyPr/>
        <a:lstStyle/>
        <a:p>
          <a:endParaRPr lang="cs-CZ"/>
        </a:p>
      </dgm:t>
    </dgm:pt>
    <dgm:pt modelId="{AEE285AD-D3B2-436D-828E-2873B5C0E4A5}">
      <dgm:prSet/>
      <dgm:spPr/>
      <dgm:t>
        <a:bodyPr/>
        <a:lstStyle/>
        <a:p>
          <a:r>
            <a:rPr lang="cs-CZ" b="1"/>
            <a:t>Řízení provozu sítí, odběrů a dodávek v LDS.  Dispečerské řízení a vyhodnocování toků a zatížení soustavy a předacích míst LDS, řízení odběrů a lokální výroby v LDS (náhrada HDO), spolupráce dispečinků na VVN a VN napěťové úrovni.</a:t>
          </a:r>
          <a:endParaRPr lang="cs-CZ"/>
        </a:p>
      </dgm:t>
    </dgm:pt>
    <dgm:pt modelId="{C57C8F82-E211-4659-A4F5-7778D03443C8}" type="parTrans" cxnId="{8B4EF6CD-29B7-4DC9-B6C9-C06A378D8C77}">
      <dgm:prSet/>
      <dgm:spPr/>
      <dgm:t>
        <a:bodyPr/>
        <a:lstStyle/>
        <a:p>
          <a:endParaRPr lang="cs-CZ"/>
        </a:p>
      </dgm:t>
    </dgm:pt>
    <dgm:pt modelId="{A11F6978-FF0E-43F6-AEDF-2EA34DB4A089}" type="sibTrans" cxnId="{8B4EF6CD-29B7-4DC9-B6C9-C06A378D8C77}">
      <dgm:prSet/>
      <dgm:spPr/>
      <dgm:t>
        <a:bodyPr/>
        <a:lstStyle/>
        <a:p>
          <a:endParaRPr lang="cs-CZ"/>
        </a:p>
      </dgm:t>
    </dgm:pt>
    <dgm:pt modelId="{89FB0B38-96C2-4927-8D57-2F563D7B5C64}">
      <dgm:prSet/>
      <dgm:spPr/>
      <dgm:t>
        <a:bodyPr/>
        <a:lstStyle/>
        <a:p>
          <a:r>
            <a:rPr lang="cs-CZ" b="1" dirty="0"/>
            <a:t>Předávání (rozšířeného) počtu dat do EDC Energetického datového centra</a:t>
          </a:r>
          <a:endParaRPr lang="cs-CZ" dirty="0"/>
        </a:p>
      </dgm:t>
    </dgm:pt>
    <dgm:pt modelId="{A20FDF5D-5121-4964-9B8F-3EC7DDFF8C6E}" type="parTrans" cxnId="{C6B978E6-6C07-4D23-BE85-BD7044491E9E}">
      <dgm:prSet/>
      <dgm:spPr/>
      <dgm:t>
        <a:bodyPr/>
        <a:lstStyle/>
        <a:p>
          <a:endParaRPr lang="cs-CZ"/>
        </a:p>
      </dgm:t>
    </dgm:pt>
    <dgm:pt modelId="{73D84AE8-ED7B-492A-BC01-183CA3C36242}" type="sibTrans" cxnId="{C6B978E6-6C07-4D23-BE85-BD7044491E9E}">
      <dgm:prSet/>
      <dgm:spPr/>
      <dgm:t>
        <a:bodyPr/>
        <a:lstStyle/>
        <a:p>
          <a:endParaRPr lang="cs-CZ"/>
        </a:p>
      </dgm:t>
    </dgm:pt>
    <dgm:pt modelId="{4DCD251D-8925-42D0-8CDE-B6A6AC27084F}">
      <dgm:prSet/>
      <dgm:spPr/>
      <dgm:t>
        <a:bodyPr/>
        <a:lstStyle/>
        <a:p>
          <a:r>
            <a:rPr lang="cs-CZ" b="1" dirty="0"/>
            <a:t>Internetové portály LDS a elektronická obsluha „v rozumných mezích“ pro subjekty LDS</a:t>
          </a:r>
          <a:endParaRPr lang="cs-CZ" dirty="0"/>
        </a:p>
      </dgm:t>
    </dgm:pt>
    <dgm:pt modelId="{08610163-1BE2-4816-9F8A-39E5623341C6}" type="parTrans" cxnId="{DE47F994-B868-4B73-BC44-95F486271A59}">
      <dgm:prSet/>
      <dgm:spPr/>
      <dgm:t>
        <a:bodyPr/>
        <a:lstStyle/>
        <a:p>
          <a:endParaRPr lang="cs-CZ"/>
        </a:p>
      </dgm:t>
    </dgm:pt>
    <dgm:pt modelId="{839E5709-615C-4295-8E82-06C013F8D574}" type="sibTrans" cxnId="{DE47F994-B868-4B73-BC44-95F486271A59}">
      <dgm:prSet/>
      <dgm:spPr/>
      <dgm:t>
        <a:bodyPr/>
        <a:lstStyle/>
        <a:p>
          <a:endParaRPr lang="cs-CZ"/>
        </a:p>
      </dgm:t>
    </dgm:pt>
    <dgm:pt modelId="{8EA352FB-5EA8-4FD0-9A0A-372485D0756B}">
      <dgm:prSet/>
      <dgm:spPr/>
      <dgm:t>
        <a:bodyPr/>
        <a:lstStyle/>
        <a:p>
          <a:r>
            <a:rPr lang="cs-CZ" b="1" dirty="0" err="1"/>
            <a:t>Intergace</a:t>
          </a:r>
          <a:r>
            <a:rPr lang="cs-CZ" b="1" dirty="0"/>
            <a:t> procesů flexibility pro provozu a obsluhy LDS – Semafor, </a:t>
          </a:r>
          <a:r>
            <a:rPr lang="cs-CZ" b="1" dirty="0" err="1"/>
            <a:t>Redispečink</a:t>
          </a:r>
          <a:r>
            <a:rPr lang="cs-CZ" b="1" dirty="0"/>
            <a:t>, zpětné vlivy</a:t>
          </a:r>
          <a:endParaRPr lang="cs-CZ" dirty="0"/>
        </a:p>
      </dgm:t>
    </dgm:pt>
    <dgm:pt modelId="{ED341EFA-A82B-4B48-89E8-09C42E3E1E70}" type="parTrans" cxnId="{07CA4323-6F19-47EA-AD81-B44AB5B17FDB}">
      <dgm:prSet/>
      <dgm:spPr/>
      <dgm:t>
        <a:bodyPr/>
        <a:lstStyle/>
        <a:p>
          <a:endParaRPr lang="cs-CZ"/>
        </a:p>
      </dgm:t>
    </dgm:pt>
    <dgm:pt modelId="{8DD06BDE-B0BC-4B0F-A3F4-A5FED2CDB0A2}" type="sibTrans" cxnId="{07CA4323-6F19-47EA-AD81-B44AB5B17FDB}">
      <dgm:prSet/>
      <dgm:spPr/>
      <dgm:t>
        <a:bodyPr/>
        <a:lstStyle/>
        <a:p>
          <a:endParaRPr lang="cs-CZ"/>
        </a:p>
      </dgm:t>
    </dgm:pt>
    <dgm:pt modelId="{AFEC4E5B-34BD-4D91-A1F4-79A7012FB9F4}" type="pres">
      <dgm:prSet presAssocID="{422BDA94-457D-440F-BE18-DAC2F85C74C2}" presName="linear" presStyleCnt="0">
        <dgm:presLayoutVars>
          <dgm:animLvl val="lvl"/>
          <dgm:resizeHandles val="exact"/>
        </dgm:presLayoutVars>
      </dgm:prSet>
      <dgm:spPr/>
    </dgm:pt>
    <dgm:pt modelId="{30189729-5378-4364-ADF8-4B630CC9B1C5}" type="pres">
      <dgm:prSet presAssocID="{46C64DD2-602D-4E8F-95D1-AF68E97D4B59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065C61A0-ACDA-43F7-A023-0B2939E629E5}" type="pres">
      <dgm:prSet presAssocID="{097B0307-44FF-4EF1-894C-80D71E9C488F}" presName="spacer" presStyleCnt="0"/>
      <dgm:spPr/>
    </dgm:pt>
    <dgm:pt modelId="{5AAA9D78-5FF0-4E2E-BFD1-4EA4BB21303C}" type="pres">
      <dgm:prSet presAssocID="{4310612D-3FDB-4E7D-B2B3-AA9EE377E365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C01E6AE5-865B-4787-9E08-731DB548B004}" type="pres">
      <dgm:prSet presAssocID="{B8F57DCB-92DF-4BA3-BEAB-2F7BE40E6371}" presName="spacer" presStyleCnt="0"/>
      <dgm:spPr/>
    </dgm:pt>
    <dgm:pt modelId="{9D0F4BEF-36CB-4443-AF95-F59564543118}" type="pres">
      <dgm:prSet presAssocID="{3CB5313F-5B61-4887-BCBF-BF5FCD11BE34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9DDEC479-1C27-4739-AB37-B9D6B9704DE3}" type="pres">
      <dgm:prSet presAssocID="{814BCE8E-6316-4860-B6B3-E0CE7F0FFB96}" presName="spacer" presStyleCnt="0"/>
      <dgm:spPr/>
    </dgm:pt>
    <dgm:pt modelId="{70E34921-891B-488F-B946-AFCA0FC108EC}" type="pres">
      <dgm:prSet presAssocID="{0C35816A-5AEF-4B2D-AAEF-FE32E645E3F8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8494C669-24B9-496F-B560-B6EF4447B510}" type="pres">
      <dgm:prSet presAssocID="{AD369AE2-555C-4834-A5F3-EB6A10C46751}" presName="spacer" presStyleCnt="0"/>
      <dgm:spPr/>
    </dgm:pt>
    <dgm:pt modelId="{BBC2F244-CCB9-4B8B-999B-36CD08BE41DE}" type="pres">
      <dgm:prSet presAssocID="{33FBA3A4-2C78-43AA-806D-212F4D7AE06A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00558FFE-26D9-40FD-8181-805B69B62D10}" type="pres">
      <dgm:prSet presAssocID="{FBEE7282-4561-4E2D-A385-A7267BC8F6CA}" presName="spacer" presStyleCnt="0"/>
      <dgm:spPr/>
    </dgm:pt>
    <dgm:pt modelId="{FF26EEAA-1592-4273-87F4-73B86C979DCD}" type="pres">
      <dgm:prSet presAssocID="{AEE285AD-D3B2-436D-828E-2873B5C0E4A5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A14FC8EE-4A09-4B3E-8E54-3B0637C0D46E}" type="pres">
      <dgm:prSet presAssocID="{A11F6978-FF0E-43F6-AEDF-2EA34DB4A089}" presName="spacer" presStyleCnt="0"/>
      <dgm:spPr/>
    </dgm:pt>
    <dgm:pt modelId="{32911925-7AC3-426F-BCEB-8DF922CBBD32}" type="pres">
      <dgm:prSet presAssocID="{89FB0B38-96C2-4927-8D57-2F563D7B5C64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04BEADD0-A422-4DB7-8F26-2A5C34C40446}" type="pres">
      <dgm:prSet presAssocID="{73D84AE8-ED7B-492A-BC01-183CA3C36242}" presName="spacer" presStyleCnt="0"/>
      <dgm:spPr/>
    </dgm:pt>
    <dgm:pt modelId="{DA9632B1-6FB0-43CE-B883-B84CFF1D9F64}" type="pres">
      <dgm:prSet presAssocID="{4DCD251D-8925-42D0-8CDE-B6A6AC27084F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236CC5AC-9D83-493B-8E25-AFC40E242CA3}" type="pres">
      <dgm:prSet presAssocID="{839E5709-615C-4295-8E82-06C013F8D574}" presName="spacer" presStyleCnt="0"/>
      <dgm:spPr/>
    </dgm:pt>
    <dgm:pt modelId="{78EC0A93-2078-4BC1-BCB4-843A85EE38D8}" type="pres">
      <dgm:prSet presAssocID="{8EA352FB-5EA8-4FD0-9A0A-372485D0756B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C61AAC05-EEBD-45CC-9B5F-669911F85531}" type="presOf" srcId="{4DCD251D-8925-42D0-8CDE-B6A6AC27084F}" destId="{DA9632B1-6FB0-43CE-B883-B84CFF1D9F64}" srcOrd="0" destOrd="0" presId="urn:microsoft.com/office/officeart/2005/8/layout/vList2"/>
    <dgm:cxn modelId="{07CA4323-6F19-47EA-AD81-B44AB5B17FDB}" srcId="{422BDA94-457D-440F-BE18-DAC2F85C74C2}" destId="{8EA352FB-5EA8-4FD0-9A0A-372485D0756B}" srcOrd="8" destOrd="0" parTransId="{ED341EFA-A82B-4B48-89E8-09C42E3E1E70}" sibTransId="{8DD06BDE-B0BC-4B0F-A3F4-A5FED2CDB0A2}"/>
    <dgm:cxn modelId="{D065BF27-E58A-4549-B6F2-E4761DFBA659}" type="presOf" srcId="{AEE285AD-D3B2-436D-828E-2873B5C0E4A5}" destId="{FF26EEAA-1592-4273-87F4-73B86C979DCD}" srcOrd="0" destOrd="0" presId="urn:microsoft.com/office/officeart/2005/8/layout/vList2"/>
    <dgm:cxn modelId="{5C7BA147-CD0B-43AA-8D81-4101A32A4569}" type="presOf" srcId="{89FB0B38-96C2-4927-8D57-2F563D7B5C64}" destId="{32911925-7AC3-426F-BCEB-8DF922CBBD32}" srcOrd="0" destOrd="0" presId="urn:microsoft.com/office/officeart/2005/8/layout/vList2"/>
    <dgm:cxn modelId="{E96E166B-EE72-463C-99F5-39997F331C4C}" srcId="{422BDA94-457D-440F-BE18-DAC2F85C74C2}" destId="{0C35816A-5AEF-4B2D-AAEF-FE32E645E3F8}" srcOrd="3" destOrd="0" parTransId="{5FC89102-E4C3-402D-8623-C0C55519B6F4}" sibTransId="{AD369AE2-555C-4834-A5F3-EB6A10C46751}"/>
    <dgm:cxn modelId="{36E5346D-7504-4DF2-AF5C-579A62E8C8A5}" srcId="{422BDA94-457D-440F-BE18-DAC2F85C74C2}" destId="{4310612D-3FDB-4E7D-B2B3-AA9EE377E365}" srcOrd="1" destOrd="0" parTransId="{9AD27DF1-78BE-4955-A91A-90861916C18C}" sibTransId="{B8F57DCB-92DF-4BA3-BEAB-2F7BE40E6371}"/>
    <dgm:cxn modelId="{D4F9CE77-3D97-4CBA-9733-7F97556788AB}" type="presOf" srcId="{33FBA3A4-2C78-43AA-806D-212F4D7AE06A}" destId="{BBC2F244-CCB9-4B8B-999B-36CD08BE41DE}" srcOrd="0" destOrd="0" presId="urn:microsoft.com/office/officeart/2005/8/layout/vList2"/>
    <dgm:cxn modelId="{B4000158-A04B-4BB2-A671-2A29FF0F39CB}" srcId="{422BDA94-457D-440F-BE18-DAC2F85C74C2}" destId="{33FBA3A4-2C78-43AA-806D-212F4D7AE06A}" srcOrd="4" destOrd="0" parTransId="{8456E618-8F5A-4687-A519-EB7C8B5ACC08}" sibTransId="{FBEE7282-4561-4E2D-A385-A7267BC8F6CA}"/>
    <dgm:cxn modelId="{EB0ECC90-1621-491A-84F0-09C0EE3FAEAB}" type="presOf" srcId="{0C35816A-5AEF-4B2D-AAEF-FE32E645E3F8}" destId="{70E34921-891B-488F-B946-AFCA0FC108EC}" srcOrd="0" destOrd="0" presId="urn:microsoft.com/office/officeart/2005/8/layout/vList2"/>
    <dgm:cxn modelId="{DE47F994-B868-4B73-BC44-95F486271A59}" srcId="{422BDA94-457D-440F-BE18-DAC2F85C74C2}" destId="{4DCD251D-8925-42D0-8CDE-B6A6AC27084F}" srcOrd="7" destOrd="0" parTransId="{08610163-1BE2-4816-9F8A-39E5623341C6}" sibTransId="{839E5709-615C-4295-8E82-06C013F8D574}"/>
    <dgm:cxn modelId="{ED99BFC3-8F49-415F-951E-0DB66B0776ED}" srcId="{422BDA94-457D-440F-BE18-DAC2F85C74C2}" destId="{46C64DD2-602D-4E8F-95D1-AF68E97D4B59}" srcOrd="0" destOrd="0" parTransId="{DE491694-ACCE-43EE-AD83-BAF22F1F4365}" sibTransId="{097B0307-44FF-4EF1-894C-80D71E9C488F}"/>
    <dgm:cxn modelId="{8B4EF6CD-29B7-4DC9-B6C9-C06A378D8C77}" srcId="{422BDA94-457D-440F-BE18-DAC2F85C74C2}" destId="{AEE285AD-D3B2-436D-828E-2873B5C0E4A5}" srcOrd="5" destOrd="0" parTransId="{C57C8F82-E211-4659-A4F5-7778D03443C8}" sibTransId="{A11F6978-FF0E-43F6-AEDF-2EA34DB4A089}"/>
    <dgm:cxn modelId="{E5104AD3-32FD-4C3B-A167-88A8F0573B0C}" srcId="{422BDA94-457D-440F-BE18-DAC2F85C74C2}" destId="{3CB5313F-5B61-4887-BCBF-BF5FCD11BE34}" srcOrd="2" destOrd="0" parTransId="{5921C1BD-9FC8-4AD5-AF11-949058803384}" sibTransId="{814BCE8E-6316-4860-B6B3-E0CE7F0FFB96}"/>
    <dgm:cxn modelId="{3439FED9-D79C-4B8E-BB1F-9456A5AE3077}" type="presOf" srcId="{3CB5313F-5B61-4887-BCBF-BF5FCD11BE34}" destId="{9D0F4BEF-36CB-4443-AF95-F59564543118}" srcOrd="0" destOrd="0" presId="urn:microsoft.com/office/officeart/2005/8/layout/vList2"/>
    <dgm:cxn modelId="{E70A55DA-BE2B-4C2D-BBB5-8D29C3DF2384}" type="presOf" srcId="{8EA352FB-5EA8-4FD0-9A0A-372485D0756B}" destId="{78EC0A93-2078-4BC1-BCB4-843A85EE38D8}" srcOrd="0" destOrd="0" presId="urn:microsoft.com/office/officeart/2005/8/layout/vList2"/>
    <dgm:cxn modelId="{C6B978E6-6C07-4D23-BE85-BD7044491E9E}" srcId="{422BDA94-457D-440F-BE18-DAC2F85C74C2}" destId="{89FB0B38-96C2-4927-8D57-2F563D7B5C64}" srcOrd="6" destOrd="0" parTransId="{A20FDF5D-5121-4964-9B8F-3EC7DDFF8C6E}" sibTransId="{73D84AE8-ED7B-492A-BC01-183CA3C36242}"/>
    <dgm:cxn modelId="{119448E9-2F46-4283-9932-36BDF73891FB}" type="presOf" srcId="{4310612D-3FDB-4E7D-B2B3-AA9EE377E365}" destId="{5AAA9D78-5FF0-4E2E-BFD1-4EA4BB21303C}" srcOrd="0" destOrd="0" presId="urn:microsoft.com/office/officeart/2005/8/layout/vList2"/>
    <dgm:cxn modelId="{7201CDEA-1848-4434-A01B-08D60907CF0F}" type="presOf" srcId="{422BDA94-457D-440F-BE18-DAC2F85C74C2}" destId="{AFEC4E5B-34BD-4D91-A1F4-79A7012FB9F4}" srcOrd="0" destOrd="0" presId="urn:microsoft.com/office/officeart/2005/8/layout/vList2"/>
    <dgm:cxn modelId="{E92743F3-6433-40EE-BDBB-B2A752994F4A}" type="presOf" srcId="{46C64DD2-602D-4E8F-95D1-AF68E97D4B59}" destId="{30189729-5378-4364-ADF8-4B630CC9B1C5}" srcOrd="0" destOrd="0" presId="urn:microsoft.com/office/officeart/2005/8/layout/vList2"/>
    <dgm:cxn modelId="{6DE9E36F-0657-4E11-879E-C9D3AAC71B9A}" type="presParOf" srcId="{AFEC4E5B-34BD-4D91-A1F4-79A7012FB9F4}" destId="{30189729-5378-4364-ADF8-4B630CC9B1C5}" srcOrd="0" destOrd="0" presId="urn:microsoft.com/office/officeart/2005/8/layout/vList2"/>
    <dgm:cxn modelId="{87CB8F44-3F13-45A1-A265-D8615E0AEC3A}" type="presParOf" srcId="{AFEC4E5B-34BD-4D91-A1F4-79A7012FB9F4}" destId="{065C61A0-ACDA-43F7-A023-0B2939E629E5}" srcOrd="1" destOrd="0" presId="urn:microsoft.com/office/officeart/2005/8/layout/vList2"/>
    <dgm:cxn modelId="{505F6603-80B9-409D-9C4C-87941FA6EFDB}" type="presParOf" srcId="{AFEC4E5B-34BD-4D91-A1F4-79A7012FB9F4}" destId="{5AAA9D78-5FF0-4E2E-BFD1-4EA4BB21303C}" srcOrd="2" destOrd="0" presId="urn:microsoft.com/office/officeart/2005/8/layout/vList2"/>
    <dgm:cxn modelId="{A54EDA50-F3BA-4101-B59B-B458EBA46CBC}" type="presParOf" srcId="{AFEC4E5B-34BD-4D91-A1F4-79A7012FB9F4}" destId="{C01E6AE5-865B-4787-9E08-731DB548B004}" srcOrd="3" destOrd="0" presId="urn:microsoft.com/office/officeart/2005/8/layout/vList2"/>
    <dgm:cxn modelId="{8589BA00-F60B-4D04-A742-E666AEA4A6A5}" type="presParOf" srcId="{AFEC4E5B-34BD-4D91-A1F4-79A7012FB9F4}" destId="{9D0F4BEF-36CB-4443-AF95-F59564543118}" srcOrd="4" destOrd="0" presId="urn:microsoft.com/office/officeart/2005/8/layout/vList2"/>
    <dgm:cxn modelId="{8B40B4D6-B5DB-4942-A0F4-E95C694787A6}" type="presParOf" srcId="{AFEC4E5B-34BD-4D91-A1F4-79A7012FB9F4}" destId="{9DDEC479-1C27-4739-AB37-B9D6B9704DE3}" srcOrd="5" destOrd="0" presId="urn:microsoft.com/office/officeart/2005/8/layout/vList2"/>
    <dgm:cxn modelId="{1D21FE45-4730-431D-98EC-2E8599DC3C93}" type="presParOf" srcId="{AFEC4E5B-34BD-4D91-A1F4-79A7012FB9F4}" destId="{70E34921-891B-488F-B946-AFCA0FC108EC}" srcOrd="6" destOrd="0" presId="urn:microsoft.com/office/officeart/2005/8/layout/vList2"/>
    <dgm:cxn modelId="{2C382C02-3E26-4EEF-A8A0-A095E2314F93}" type="presParOf" srcId="{AFEC4E5B-34BD-4D91-A1F4-79A7012FB9F4}" destId="{8494C669-24B9-496F-B560-B6EF4447B510}" srcOrd="7" destOrd="0" presId="urn:microsoft.com/office/officeart/2005/8/layout/vList2"/>
    <dgm:cxn modelId="{C7586F1F-7586-466A-8F1E-1F3DFECFD0AD}" type="presParOf" srcId="{AFEC4E5B-34BD-4D91-A1F4-79A7012FB9F4}" destId="{BBC2F244-CCB9-4B8B-999B-36CD08BE41DE}" srcOrd="8" destOrd="0" presId="urn:microsoft.com/office/officeart/2005/8/layout/vList2"/>
    <dgm:cxn modelId="{9794A3EE-24CD-4B61-889C-10FF4E4937B4}" type="presParOf" srcId="{AFEC4E5B-34BD-4D91-A1F4-79A7012FB9F4}" destId="{00558FFE-26D9-40FD-8181-805B69B62D10}" srcOrd="9" destOrd="0" presId="urn:microsoft.com/office/officeart/2005/8/layout/vList2"/>
    <dgm:cxn modelId="{02ECDEB6-4BCF-4F84-A322-980959A344C3}" type="presParOf" srcId="{AFEC4E5B-34BD-4D91-A1F4-79A7012FB9F4}" destId="{FF26EEAA-1592-4273-87F4-73B86C979DCD}" srcOrd="10" destOrd="0" presId="urn:microsoft.com/office/officeart/2005/8/layout/vList2"/>
    <dgm:cxn modelId="{FAAA7E2F-77EF-4AD1-974D-6D59109EE815}" type="presParOf" srcId="{AFEC4E5B-34BD-4D91-A1F4-79A7012FB9F4}" destId="{A14FC8EE-4A09-4B3E-8E54-3B0637C0D46E}" srcOrd="11" destOrd="0" presId="urn:microsoft.com/office/officeart/2005/8/layout/vList2"/>
    <dgm:cxn modelId="{BD29705D-1078-424B-A127-E944E575A57A}" type="presParOf" srcId="{AFEC4E5B-34BD-4D91-A1F4-79A7012FB9F4}" destId="{32911925-7AC3-426F-BCEB-8DF922CBBD32}" srcOrd="12" destOrd="0" presId="urn:microsoft.com/office/officeart/2005/8/layout/vList2"/>
    <dgm:cxn modelId="{A88246F7-A90F-4D4B-B162-6F7E9B9AB959}" type="presParOf" srcId="{AFEC4E5B-34BD-4D91-A1F4-79A7012FB9F4}" destId="{04BEADD0-A422-4DB7-8F26-2A5C34C40446}" srcOrd="13" destOrd="0" presId="urn:microsoft.com/office/officeart/2005/8/layout/vList2"/>
    <dgm:cxn modelId="{A9B32015-F696-4DD7-B4CF-79F057F07EEB}" type="presParOf" srcId="{AFEC4E5B-34BD-4D91-A1F4-79A7012FB9F4}" destId="{DA9632B1-6FB0-43CE-B883-B84CFF1D9F64}" srcOrd="14" destOrd="0" presId="urn:microsoft.com/office/officeart/2005/8/layout/vList2"/>
    <dgm:cxn modelId="{A1C577BA-2CFC-4AAC-9EDF-791B6EFB7520}" type="presParOf" srcId="{AFEC4E5B-34BD-4D91-A1F4-79A7012FB9F4}" destId="{236CC5AC-9D83-493B-8E25-AFC40E242CA3}" srcOrd="15" destOrd="0" presId="urn:microsoft.com/office/officeart/2005/8/layout/vList2"/>
    <dgm:cxn modelId="{30C31A9F-2761-4A85-BBCF-3E3DF4BF169C}" type="presParOf" srcId="{AFEC4E5B-34BD-4D91-A1F4-79A7012FB9F4}" destId="{78EC0A93-2078-4BC1-BCB4-843A85EE38D8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189729-5378-4364-ADF8-4B630CC9B1C5}">
      <dsp:nvSpPr>
        <dsp:cNvPr id="0" name=""/>
        <dsp:cNvSpPr/>
      </dsp:nvSpPr>
      <dsp:spPr>
        <a:xfrm>
          <a:off x="0" y="135840"/>
          <a:ext cx="11095522" cy="5958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/>
            <a:t>Implementace OZE a další lokální výrovy do sítí PLDS</a:t>
          </a:r>
          <a:endParaRPr lang="cs-CZ" sz="1500" kern="1200" dirty="0"/>
        </a:p>
      </dsp:txBody>
      <dsp:txXfrm>
        <a:off x="29088" y="164928"/>
        <a:ext cx="11037346" cy="537701"/>
      </dsp:txXfrm>
    </dsp:sp>
    <dsp:sp modelId="{5AAA9D78-5FF0-4E2E-BFD1-4EA4BB21303C}">
      <dsp:nvSpPr>
        <dsp:cNvPr id="0" name=""/>
        <dsp:cNvSpPr/>
      </dsp:nvSpPr>
      <dsp:spPr>
        <a:xfrm>
          <a:off x="0" y="774917"/>
          <a:ext cx="11095522" cy="5958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/>
            <a:t>Implementace AMM na odběry nad 6 MWh/rok, na vícetarifní sazby, na oblast sdílení a energetických komunit, cílově na všechny odběry NN s přímým měřením</a:t>
          </a:r>
          <a:endParaRPr lang="cs-CZ" sz="1500" kern="1200"/>
        </a:p>
      </dsp:txBody>
      <dsp:txXfrm>
        <a:off x="29088" y="804005"/>
        <a:ext cx="11037346" cy="537701"/>
      </dsp:txXfrm>
    </dsp:sp>
    <dsp:sp modelId="{9D0F4BEF-36CB-4443-AF95-F59564543118}">
      <dsp:nvSpPr>
        <dsp:cNvPr id="0" name=""/>
        <dsp:cNvSpPr/>
      </dsp:nvSpPr>
      <dsp:spPr>
        <a:xfrm>
          <a:off x="0" y="1413995"/>
          <a:ext cx="11095522" cy="59587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/>
            <a:t>Implementace Energy management systémů dle podmínek vyhlášky o měření, technologické předpoklady , bezpečnostní předpoklady – projednání minimální úrovně zabezpečení pro EDM v rámci LDS</a:t>
          </a:r>
          <a:endParaRPr lang="cs-CZ" sz="1500" kern="1200"/>
        </a:p>
      </dsp:txBody>
      <dsp:txXfrm>
        <a:off x="29088" y="1443083"/>
        <a:ext cx="11037346" cy="537701"/>
      </dsp:txXfrm>
    </dsp:sp>
    <dsp:sp modelId="{70E34921-891B-488F-B946-AFCA0FC108EC}">
      <dsp:nvSpPr>
        <dsp:cNvPr id="0" name=""/>
        <dsp:cNvSpPr/>
      </dsp:nvSpPr>
      <dsp:spPr>
        <a:xfrm>
          <a:off x="0" y="2053072"/>
          <a:ext cx="11095522" cy="5958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/>
            <a:t>Zpracování a předávání dat průběhových měřidel denně (pro LDS z VVN od 1.1. 2025, pro VN a NN od 1.7.2025)</a:t>
          </a:r>
          <a:endParaRPr lang="cs-CZ" sz="1500" kern="1200" dirty="0"/>
        </a:p>
      </dsp:txBody>
      <dsp:txXfrm>
        <a:off x="29088" y="2082160"/>
        <a:ext cx="11037346" cy="537701"/>
      </dsp:txXfrm>
    </dsp:sp>
    <dsp:sp modelId="{BBC2F244-CCB9-4B8B-999B-36CD08BE41DE}">
      <dsp:nvSpPr>
        <dsp:cNvPr id="0" name=""/>
        <dsp:cNvSpPr/>
      </dsp:nvSpPr>
      <dsp:spPr>
        <a:xfrm>
          <a:off x="0" y="2692149"/>
          <a:ext cx="11095522" cy="59587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/>
            <a:t>Montáž chytrých trafostanic – minimálně vyhodnocení energetických toků a kvality v uzlových bodech a na rozhraní nadřazené sítě a LDS</a:t>
          </a:r>
          <a:endParaRPr lang="cs-CZ" sz="1500" kern="1200" dirty="0"/>
        </a:p>
      </dsp:txBody>
      <dsp:txXfrm>
        <a:off x="29088" y="2721237"/>
        <a:ext cx="11037346" cy="537701"/>
      </dsp:txXfrm>
    </dsp:sp>
    <dsp:sp modelId="{FF26EEAA-1592-4273-87F4-73B86C979DCD}">
      <dsp:nvSpPr>
        <dsp:cNvPr id="0" name=""/>
        <dsp:cNvSpPr/>
      </dsp:nvSpPr>
      <dsp:spPr>
        <a:xfrm>
          <a:off x="0" y="3331227"/>
          <a:ext cx="11095522" cy="59587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/>
            <a:t>Řízení provozu sítí, odběrů a dodávek v LDS.  Dispečerské řízení a vyhodnocování toků a zatížení soustavy a předacích míst LDS, řízení odběrů a lokální výroby v LDS (náhrada HDO), spolupráce dispečinků na VVN a VN napěťové úrovni.</a:t>
          </a:r>
          <a:endParaRPr lang="cs-CZ" sz="1500" kern="1200"/>
        </a:p>
      </dsp:txBody>
      <dsp:txXfrm>
        <a:off x="29088" y="3360315"/>
        <a:ext cx="11037346" cy="537701"/>
      </dsp:txXfrm>
    </dsp:sp>
    <dsp:sp modelId="{32911925-7AC3-426F-BCEB-8DF922CBBD32}">
      <dsp:nvSpPr>
        <dsp:cNvPr id="0" name=""/>
        <dsp:cNvSpPr/>
      </dsp:nvSpPr>
      <dsp:spPr>
        <a:xfrm>
          <a:off x="0" y="3970304"/>
          <a:ext cx="11095522" cy="5958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/>
            <a:t>Předávání (rozšířeného) počtu dat do EDC Energetického datového centra</a:t>
          </a:r>
          <a:endParaRPr lang="cs-CZ" sz="1500" kern="1200" dirty="0"/>
        </a:p>
      </dsp:txBody>
      <dsp:txXfrm>
        <a:off x="29088" y="3999392"/>
        <a:ext cx="11037346" cy="537701"/>
      </dsp:txXfrm>
    </dsp:sp>
    <dsp:sp modelId="{DA9632B1-6FB0-43CE-B883-B84CFF1D9F64}">
      <dsp:nvSpPr>
        <dsp:cNvPr id="0" name=""/>
        <dsp:cNvSpPr/>
      </dsp:nvSpPr>
      <dsp:spPr>
        <a:xfrm>
          <a:off x="0" y="4609381"/>
          <a:ext cx="11095522" cy="59587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/>
            <a:t>Internetové portály LDS a elektronická obsluha „v rozumných mezích“ pro subjekty LDS</a:t>
          </a:r>
          <a:endParaRPr lang="cs-CZ" sz="1500" kern="1200" dirty="0"/>
        </a:p>
      </dsp:txBody>
      <dsp:txXfrm>
        <a:off x="29088" y="4638469"/>
        <a:ext cx="11037346" cy="537701"/>
      </dsp:txXfrm>
    </dsp:sp>
    <dsp:sp modelId="{78EC0A93-2078-4BC1-BCB4-843A85EE38D8}">
      <dsp:nvSpPr>
        <dsp:cNvPr id="0" name=""/>
        <dsp:cNvSpPr/>
      </dsp:nvSpPr>
      <dsp:spPr>
        <a:xfrm>
          <a:off x="0" y="5248459"/>
          <a:ext cx="11095522" cy="5958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b="1" kern="1200" dirty="0" err="1"/>
            <a:t>Intergace</a:t>
          </a:r>
          <a:r>
            <a:rPr lang="cs-CZ" sz="1500" b="1" kern="1200" dirty="0"/>
            <a:t> procesů flexibility pro provozu a obsluhy LDS – Semafor, </a:t>
          </a:r>
          <a:r>
            <a:rPr lang="cs-CZ" sz="1500" b="1" kern="1200" dirty="0" err="1"/>
            <a:t>Redispečink</a:t>
          </a:r>
          <a:r>
            <a:rPr lang="cs-CZ" sz="1500" b="1" kern="1200" dirty="0"/>
            <a:t>, zpětné vlivy</a:t>
          </a:r>
          <a:endParaRPr lang="cs-CZ" sz="1500" kern="1200" dirty="0"/>
        </a:p>
      </dsp:txBody>
      <dsp:txXfrm>
        <a:off x="29088" y="5277547"/>
        <a:ext cx="11037346" cy="537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36AFB-A55D-4AE0-910B-E6CFB307FE45}" type="datetimeFigureOut">
              <a:rPr lang="cs-CZ" smtClean="0"/>
              <a:t>08.09.2023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C87ED-ACB7-4416-BACB-F07B4D9423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9765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C87ED-ACB7-4416-BACB-F07B4D9423C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728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61" y="549530"/>
            <a:ext cx="7075488" cy="3145990"/>
          </a:xfr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88BBBDF0-D866-4D77-B52E-7F83CB85C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61" y="4641611"/>
            <a:ext cx="10929788" cy="1507067"/>
          </a:xfrm>
        </p:spPr>
        <p:txBody>
          <a:bodyPr>
            <a:normAutofit/>
          </a:bodyPr>
          <a:lstStyle/>
          <a:p>
            <a:r>
              <a:rPr lang="cs-CZ" sz="4400" b="1" dirty="0"/>
              <a:t>Pracovní jednání 13.9. 2023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24B131CC-77A2-4E87-99EE-EBFB0C8490B4}"/>
              </a:ext>
            </a:extLst>
          </p:cNvPr>
          <p:cNvSpPr txBox="1">
            <a:spLocks/>
          </p:cNvSpPr>
          <p:nvPr/>
        </p:nvSpPr>
        <p:spPr>
          <a:xfrm>
            <a:off x="693461" y="5683492"/>
            <a:ext cx="2455092" cy="9303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1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7729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186313-A862-9436-34F4-6B7F44A5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2" y="5678925"/>
            <a:ext cx="10574338" cy="1507067"/>
          </a:xfrm>
        </p:spPr>
        <p:txBody>
          <a:bodyPr/>
          <a:lstStyle/>
          <a:p>
            <a:r>
              <a:rPr lang="cs-CZ" dirty="0"/>
              <a:t>Nová tarifní politika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AEB5C34-2DBD-5885-E1F7-7BF78D76A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019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46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186313-A862-9436-34F4-6B7F44A5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2" y="5678925"/>
            <a:ext cx="10574338" cy="1507067"/>
          </a:xfrm>
        </p:spPr>
        <p:txBody>
          <a:bodyPr/>
          <a:lstStyle/>
          <a:p>
            <a:r>
              <a:rPr lang="cs-CZ" dirty="0"/>
              <a:t>Nová tarifní politika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87D2935-C7C0-77AA-66B9-79F4E7C77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589" y="705678"/>
            <a:ext cx="10033361" cy="448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9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186313-A862-9436-34F4-6B7F44A5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2" y="5678925"/>
            <a:ext cx="10574338" cy="1507067"/>
          </a:xfrm>
        </p:spPr>
        <p:txBody>
          <a:bodyPr/>
          <a:lstStyle/>
          <a:p>
            <a:r>
              <a:rPr lang="cs-CZ" dirty="0"/>
              <a:t>Nová tarifní politika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3D2F29A-9749-9A7F-F131-CF9FEC0B009D}"/>
              </a:ext>
            </a:extLst>
          </p:cNvPr>
          <p:cNvSpPr txBox="1"/>
          <p:nvPr/>
        </p:nvSpPr>
        <p:spPr>
          <a:xfrm>
            <a:off x="455612" y="470290"/>
            <a:ext cx="1155917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Navrhujeme do znění CR ERU, kterým se stanovují ceny za související službu v elektroenergetice a ostatní regulované ceny doplnit popis rezervovaného příkonu pro jednotlivé účastníky energetického trhu: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Podle práv a povinností jednotlivých energetických subjektů pak na základě rovných podmínek pro jednotlivé skupiny přistoupit ke stanovení technické hodnoty a jednotného ocenění rezervovaného příkonu/výkonu pro stejné skupiny energetických subjektů.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Rezervovaný příkon/výkon žadatele pro výrobu nebo distribuce vyjadřuje </a:t>
            </a:r>
            <a:r>
              <a:rPr lang="cs-CZ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maximální potřebnou kapacitu (technické maximum) pro připojení odběru/výroby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pro pokrytí potřeb konečné spotřeby/výroby v předacím místě zákazníka/výrobce.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Rezervovaný příkon/výkon provozovatele přenosové nebo distribuční soustavy vyjadřuje </a:t>
            </a:r>
            <a:r>
              <a:rPr lang="cs-CZ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maximální potřebu příkonu/výkonu pro pokrytí služeb přenosu, distribuce a dodávky do přenosové nebo distribuční sítě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Hodnota rezervovaného příkonu/výkonu u PPS, PDS vyjadřuje potřebnou kapacitu po pokrytí služeb přenosu a distribuce a plnění zákonných povinností z energetického zákon. (Rozvoj soustavy, připojení nových subjektů, změny příkonu a výkonu u stávajících subjektů, ….) Rezervovaný příkon/výkon v prostředí provozovatelů sítí z</a:t>
            </a:r>
            <a:r>
              <a:rPr lang="cs-CZ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ahrnuje technickou kapacitu na dodávku a odběr energií všech připojených energetických subjektů, ostatní spotřebu provozovatele sítí, vlastní technologickou spotřebu provozovatele sítí, oblast technických ztrát a oblast plánovaného rozvoje přenosové a distribuční soustavy.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426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186313-A862-9436-34F4-6B7F44A5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2" y="5678925"/>
            <a:ext cx="10574338" cy="1507067"/>
          </a:xfrm>
        </p:spPr>
        <p:txBody>
          <a:bodyPr/>
          <a:lstStyle/>
          <a:p>
            <a:r>
              <a:rPr lang="cs-CZ" dirty="0"/>
              <a:t>Nová tarifní politika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3D2F29A-9749-9A7F-F131-CF9FEC0B009D}"/>
              </a:ext>
            </a:extLst>
          </p:cNvPr>
          <p:cNvSpPr txBox="1"/>
          <p:nvPr/>
        </p:nvSpPr>
        <p:spPr>
          <a:xfrm>
            <a:off x="455612" y="470290"/>
            <a:ext cx="11559178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 popisu a povinností jednotlivých subjektů vyplývá, že technická hodnota rezervovaného příkonu/výkonu </a:t>
            </a:r>
            <a:r>
              <a:rPr lang="cs-CZ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 jednotlivé účastníky trhu zahrnuje jiný rozsah činností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její hodnota by měla pro provozovatele sítí vycházet z povinností a práv provozovatelů sítí a zahrnovat veškeré činnosti dle energetického zákona.</a:t>
            </a:r>
          </a:p>
          <a:p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Ocenění rezervovaného příkonu pro jednotlivé skupiny účastníků energetického trhu by mělo vycházet </a:t>
            </a:r>
            <a:r>
              <a:rPr lang="cs-CZ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nejenom z jejich technické výše rezervovaného příkonu, ale i z definovaných povinností jednotlivých energetických subjektů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Distribuční služby soustavy, u kterých je platba za příkon jejich fixní složkou, musí zajistit provozovatelům sítí finanční prostor pro zajištění bezpečného spolehlivého provozu sítí a zachování přiměřeného zisku licencované činnosti provozovatelů sítí. 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Složka za platbu příkonu pro provozovatele sítí by měla mít nižší jednotkovou cenu v porovnání s oceněním platby za příkon pro potřebu konečné spotřeby, protože zahrnuje jiný rozsah práv a povinností provozovatelů sítí, který je nutné promítnou do ocenění platby.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838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186313-A862-9436-34F4-6B7F44A5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25" y="5132272"/>
            <a:ext cx="10574338" cy="1507067"/>
          </a:xfrm>
        </p:spPr>
        <p:txBody>
          <a:bodyPr/>
          <a:lstStyle/>
          <a:p>
            <a:r>
              <a:rPr lang="cs-CZ" dirty="0"/>
              <a:t>Nová tarifní politika – záložní vedení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5C8BF8C-30F2-285E-DCA4-CAE8C7E4695C}"/>
              </a:ext>
            </a:extLst>
          </p:cNvPr>
          <p:cNvSpPr txBox="1"/>
          <p:nvPr/>
        </p:nvSpPr>
        <p:spPr>
          <a:xfrm>
            <a:off x="193040" y="218661"/>
            <a:ext cx="11805920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Záložní vedení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byla provozovateli distribučních sítí budována za účelem zvýšení bezpečnosti a spolehlivosti dodávek do dané vymezené oblasti, často na popud nadřazeného distributora. Jejich zpoplatněním ekonomicky zatěžujeme provozovatele LDS, kteří vynaložili své prostředky na jejich vybudování. V mnoha případech jsou záložní vedení na stejném napájecím vedení jako je hlavní vedení nebo jsou napájena ze stejného distribučního uzlu. V tomto případě dvojí zpoplatnění nemá opodstatnění a jen dvakrát zpoplatňuje stejnou část oblasti distribučních služeb. Záložní vedení je vždy aktivováno v případě nevyužívání hlavního vedení a dle novely EZ má stejnou nebo nižší hodnotu rezervovaného příkonu než hlavní vedení. Dvojí zpoplatnění je v rozporu s nastavenou novou tarifní koncepcí a zpoplatňuje dvakrát tu samou oblast.</a:t>
            </a:r>
          </a:p>
          <a:p>
            <a:pPr algn="just"/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 předložených návrhů bylo zároveň vypuštěna oblast povinné pravidelné údržby vedení. Stávající CR ERU dává prostor 72 hod na provedení plánované pravidelné údržby, která vyplývá z jiných právních předpisů. Zde můžeme zvážit, zda není prostor na redukci např. na 48 hod/rok, ale z pohledu principu zachování bezpečnosti a provozu soustavy by měl být pro tuto oblast zachován princip nezpoplatnění času po dobu povinné údržby energetického zařízení. Další oblastí je zpoplatnění hlavního a záložního vedení společně za jedno zúčtovací období. Pokud provozovatel záložního vedení z vlastního rozhodnutí (vždy se jedná o nějaký mimořádný provozní stav) aktivuje na nějakou dobu záložní vedení, nemněl by platit až dvojnásobné ceny za RP a naměřené maximum.</a:t>
            </a:r>
          </a:p>
          <a:p>
            <a:pPr algn="just"/>
            <a:r>
              <a:rPr lang="cs-CZ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 všech provozovatelů distribučních sítí vyhodnocovat nediskriminačně všechna napájecí vedení, považovat všechna připojení provozovatelů distribučních soustav za hlavní napájecí vedení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stejným způsobem vyhodnocovat skutečné hodnoty naměřeného maxima na všech předacích místech mezi distribučními soustavami a to soudobě u všech distribučních soustav. Vytvořit jednotný přístup pro vyhodnocení všech předávacích míst mezi provozovateli distribučních soustav a přenosové soustavy.  </a:t>
            </a:r>
          </a:p>
        </p:txBody>
      </p:sp>
    </p:spTree>
    <p:extLst>
      <p:ext uri="{BB962C8B-B14F-4D97-AF65-F5344CB8AC3E}">
        <p14:creationId xmlns:p14="http://schemas.microsoft.com/office/powerpoint/2010/main" val="3603924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186313-A862-9436-34F4-6B7F44A5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24" y="5132272"/>
            <a:ext cx="11240315" cy="1507067"/>
          </a:xfrm>
        </p:spPr>
        <p:txBody>
          <a:bodyPr/>
          <a:lstStyle/>
          <a:p>
            <a:r>
              <a:rPr lang="cs-CZ" dirty="0"/>
              <a:t>Novela vyhlášky Pravidla trhu s elektřinou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81565E3-5921-FDBB-5DE5-8975EC1B7B67}"/>
              </a:ext>
            </a:extLst>
          </p:cNvPr>
          <p:cNvSpPr txBox="1"/>
          <p:nvPr/>
        </p:nvSpPr>
        <p:spPr>
          <a:xfrm>
            <a:off x="416561" y="194952"/>
            <a:ext cx="9128760" cy="5690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1200"/>
              </a:spcAft>
              <a:buSzPts val="1100"/>
            </a:pPr>
            <a:r>
              <a:rPr lang="cs-CZ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Novela PTE k 1.1. 2024</a:t>
            </a:r>
          </a:p>
          <a:p>
            <a:pPr lvl="0">
              <a:lnSpc>
                <a:spcPct val="107000"/>
              </a:lnSpc>
              <a:spcAft>
                <a:spcPts val="1200"/>
              </a:spcAft>
              <a:buSzPts val="1100"/>
            </a:pP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Dopady ze změn tarifní struktury k 2024</a:t>
            </a:r>
          </a:p>
          <a:p>
            <a:pPr lvl="0">
              <a:lnSpc>
                <a:spcPct val="107000"/>
              </a:lnSpc>
              <a:spcAft>
                <a:spcPts val="1200"/>
              </a:spcAft>
              <a:buSzPts val="1100"/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Určování odhadu ročního odběru – AMM</a:t>
            </a:r>
          </a:p>
          <a:p>
            <a:pPr>
              <a:lnSpc>
                <a:spcPct val="107000"/>
              </a:lnSpc>
              <a:spcAft>
                <a:spcPts val="1200"/>
              </a:spcAft>
              <a:buSzPts val="1100"/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Změna ve výpočtu ORO u OPM s měřením C4</a:t>
            </a:r>
          </a:p>
          <a:p>
            <a:pPr>
              <a:lnSpc>
                <a:spcPct val="107000"/>
              </a:lnSpc>
              <a:spcAft>
                <a:spcPts val="1200"/>
              </a:spcAft>
              <a:buSzPts val="1100"/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Přechod z C4 na C1-3 ve stavu kdy je poslední odečet C4 za období delší než 100 dní</a:t>
            </a:r>
          </a:p>
          <a:p>
            <a:pPr>
              <a:lnSpc>
                <a:spcPct val="107000"/>
              </a:lnSpc>
              <a:spcAft>
                <a:spcPts val="1200"/>
              </a:spcAft>
              <a:buSzPts val="1100"/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Samoodečty zákazníků s měřením C1-4</a:t>
            </a:r>
          </a:p>
          <a:p>
            <a:pPr>
              <a:lnSpc>
                <a:spcPct val="107000"/>
              </a:lnSpc>
              <a:spcAft>
                <a:spcPts val="1200"/>
              </a:spcAft>
              <a:buSzPts val="1100"/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Ú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pravy ve vazbě na přecházení stavu nouze</a:t>
            </a:r>
          </a:p>
          <a:p>
            <a:pPr>
              <a:lnSpc>
                <a:spcPct val="107000"/>
              </a:lnSpc>
              <a:spcAft>
                <a:spcPts val="1200"/>
              </a:spcAft>
              <a:buSzPts val="1100"/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Specifikace dat, která se budou předávat mezi OTE a EDC</a:t>
            </a:r>
            <a:endParaRPr lang="cs-CZ" sz="20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  <a:buSzPts val="1100"/>
            </a:pP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ozdělení licencovaných výroben na dodávkový a odběrový EAN </a:t>
            </a: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  <a:buSzPts val="1100"/>
            </a:pPr>
            <a:r>
              <a:rPr lang="cs-CZ" sz="2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Novela PTE k 1.1. 2024</a:t>
            </a:r>
          </a:p>
          <a:p>
            <a:pPr>
              <a:lnSpc>
                <a:spcPct val="107000"/>
              </a:lnSpc>
              <a:spcAft>
                <a:spcPts val="1200"/>
              </a:spcAft>
              <a:buSzPts val="1100"/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Bude vázat zejména na novelu EZ LEX OZE II</a:t>
            </a:r>
            <a:endParaRPr lang="cs-C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1200"/>
              </a:spcAft>
              <a:buSzPts val="1100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563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186313-A862-9436-34F4-6B7F44A5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25" y="5132272"/>
            <a:ext cx="10574338" cy="1507067"/>
          </a:xfrm>
        </p:spPr>
        <p:txBody>
          <a:bodyPr>
            <a:normAutofit/>
          </a:bodyPr>
          <a:lstStyle/>
          <a:p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Termíny rozdělení výroben 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E819832-E29A-715D-D7C7-2C7D8EC3B5C6}"/>
              </a:ext>
            </a:extLst>
          </p:cNvPr>
          <p:cNvSpPr txBox="1"/>
          <p:nvPr/>
        </p:nvSpPr>
        <p:spPr>
          <a:xfrm>
            <a:off x="376099" y="901251"/>
            <a:ext cx="9811510" cy="4330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Překlopení OPM z typu 0001 na typ 0002 bude probíhat v následující krocích (část, která ještě není plně provedená):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konce roku 2023 dojde k rozdělení všech nerozdělených výroben (informování všech distributorů s postupem jak rozdělit a jak předat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OTE o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EANech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které mají být k 1.3.2024 překlopeny z 0001 na 0002).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přibližně půlky února 2024 budou mezi DPS a OTE předány finální seznamy EAN, jimž bude změněn typ PM z 0001 na 0002, tyto seznamy budou v OTE roztříděny dle obchodníků dodávajících na OPM v období od 1.1.2024-1.3.2024 (informaci pro případné reklamace budou potřebovat i obchodníci, kteří již v době překlopení nejsou na službě na EAN). Seznamy budou předány dodavatelům a subjektům zúčtování (2 oddělené supiny, aby se nemuselo skládat pro SZ, co jsou u více obchodníků)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 1.3.2024 dojde k překlopení EAN dle seznamů. Překlopení bude vypadat tak, že se změní typ OPM v celé platnosti OPM z typu 0001 na 0002 (typ EAN je základní atribut bez časové platnosti) a na předmětný EAN bude s platností od počátku platnosti do 28.2.2024 přiřazen příznak mikrozdroj</a:t>
            </a:r>
          </a:p>
        </p:txBody>
      </p:sp>
    </p:spTree>
    <p:extLst>
      <p:ext uri="{BB962C8B-B14F-4D97-AF65-F5344CB8AC3E}">
        <p14:creationId xmlns:p14="http://schemas.microsoft.com/office/powerpoint/2010/main" val="2403468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186313-A862-9436-34F4-6B7F44A5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25" y="5132272"/>
            <a:ext cx="10574338" cy="1507067"/>
          </a:xfrm>
        </p:spPr>
        <p:txBody>
          <a:bodyPr>
            <a:normAutofit/>
          </a:bodyPr>
          <a:lstStyle/>
          <a:p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stavy nouze 193/2023 a její propad do PTE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C29A862-7A02-7C56-0ACB-EB268067F218}"/>
              </a:ext>
            </a:extLst>
          </p:cNvPr>
          <p:cNvSpPr txBox="1"/>
          <p:nvPr/>
        </p:nvSpPr>
        <p:spPr>
          <a:xfrm>
            <a:off x="535125" y="375439"/>
            <a:ext cx="10981014" cy="5238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cs-CZ" sz="20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Návrh struktury atributu ve zprávě 111 pro předání informací dle přílohy č1 vyhlášky 193/2023 Sb.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 kmenových datech odběrného místa bude vytvořen nový atribut </a:t>
            </a:r>
            <a:r>
              <a:rPr lang="cs-CZ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reg_deg</a:t>
            </a:r>
            <a:r>
              <a:rPr lang="cs-CZ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(</a:t>
            </a:r>
            <a:r>
              <a:rPr lang="cs-CZ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regulation</a:t>
            </a:r>
            <a:r>
              <a:rPr lang="cs-CZ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cs-CZ" dirty="0" err="1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degree</a:t>
            </a:r>
            <a:r>
              <a:rPr lang="cs-CZ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) který bude mít strukturu pevné řady ve struktuře„3,4,5,6,BM,ČP,VRS“ kde: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BM – bezpečnostní minimum v kW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ČP – časový posun v hodinách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VRS – vyřazení z regulačních stupňů, 1 pokud je vyřazeno, 0 pokud není vyřazeno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Pokud OPM není v konkrétním stupni zařazeno, doplní provozovatel distribuční soustavy za znak doplní hodnotu 0, bezpečnostní minimum je uváděno v celých kW a má pevně stanoveno 5 míst, časový posun je definován v hodinách a má pevně stanoveny 5 míst, 2před desetinnou čárkou, 2 za desetinnou čárkou a jedno místo pro desetinnou čárku. Pro vyřazení z regulačních stupňů je specifikován 1 znak, pokud je OPM vyřazeno, uvede se 1, pokud ne, pak se uvede 0. 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Příklad: OPM je zařazeno v regulačních stupních 3 a 5, bezpečnostní minimum je 2000 kW a časový posun je 0,5h</a:t>
            </a:r>
            <a:r>
              <a:rPr lang="cs-CZ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reg_deg</a:t>
            </a:r>
            <a:r>
              <a:rPr lang="cs-CZ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=“305000200000,500“</a:t>
            </a:r>
          </a:p>
          <a:p>
            <a:pPr>
              <a:spcAft>
                <a:spcPts val="800"/>
              </a:spcAft>
            </a:pP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491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186313-A862-9436-34F4-6B7F44A5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350933"/>
            <a:ext cx="10574338" cy="1507067"/>
          </a:xfrm>
        </p:spPr>
        <p:txBody>
          <a:bodyPr/>
          <a:lstStyle/>
          <a:p>
            <a:r>
              <a:rPr lang="cs-CZ" dirty="0"/>
              <a:t>úprava vyhlášky o měření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8FC498D-1ACC-4740-20F7-615115BF9A15}"/>
              </a:ext>
            </a:extLst>
          </p:cNvPr>
          <p:cNvSpPr txBox="1"/>
          <p:nvPr/>
        </p:nvSpPr>
        <p:spPr>
          <a:xfrm>
            <a:off x="936762" y="1513236"/>
            <a:ext cx="7511498" cy="3230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6695" algn="just">
              <a:lnSpc>
                <a:spcPct val="150000"/>
              </a:lnSpc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Přechod na 15 min.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</a:rPr>
              <a:t>zúčtovací a vyhodnocovací periodu</a:t>
            </a:r>
          </a:p>
          <a:p>
            <a:pPr marL="226695" algn="just">
              <a:lnSpc>
                <a:spcPct val="150000"/>
              </a:lnSpc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</a:rPr>
              <a:t>Průběhové měření pro sdílení a komunity</a:t>
            </a:r>
          </a:p>
          <a:p>
            <a:pPr marL="226695" algn="just">
              <a:lnSpc>
                <a:spcPct val="150000"/>
              </a:lnSpc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</a:rPr>
              <a:t>Omezení sdílení pro sdružená OM</a:t>
            </a:r>
          </a:p>
          <a:p>
            <a:pPr marL="226695" algn="just">
              <a:lnSpc>
                <a:spcPct val="150000"/>
              </a:lnSpc>
            </a:pP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ředávání dat vůči EDC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6695" algn="just">
              <a:lnSpc>
                <a:spcPct val="150000"/>
              </a:lnSpc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</a:rPr>
              <a:t>Měření AMM pro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dvoutarify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</a:rPr>
              <a:t>vícetarify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6695" algn="just">
              <a:lnSpc>
                <a:spcPct val="150000"/>
              </a:lnSpc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Stanovení termínu pro i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</a:rPr>
              <a:t>mplementaci pokrytí 80 % OM na NN</a:t>
            </a:r>
          </a:p>
          <a:p>
            <a:pPr marL="226695" algn="just">
              <a:lnSpc>
                <a:spcPct val="150000"/>
              </a:lnSpc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Změny vyhodnocení u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neuprávněných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odběrů</a:t>
            </a:r>
          </a:p>
        </p:txBody>
      </p:sp>
      <p:pic>
        <p:nvPicPr>
          <p:cNvPr id="1026" name="Picture 2" descr="Tyden.cz | Chytré elektroměry? Jsou dražší a v domácnostech se nevyplatí">
            <a:extLst>
              <a:ext uri="{FF2B5EF4-FFF2-40B4-BE49-F238E27FC236}">
                <a16:creationId xmlns:a16="http://schemas.microsoft.com/office/drawing/2014/main" id="{6AC4A3CA-D339-8370-9331-F4C68E0B7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614" y="718106"/>
            <a:ext cx="3164577" cy="487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270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186313-A862-9436-34F4-6B7F44A5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350933"/>
            <a:ext cx="10574338" cy="1507067"/>
          </a:xfrm>
        </p:spPr>
        <p:txBody>
          <a:bodyPr/>
          <a:lstStyle/>
          <a:p>
            <a:r>
              <a:rPr lang="cs-CZ" dirty="0"/>
              <a:t>úprava vyhlášky o měření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8FC498D-1ACC-4740-20F7-615115BF9A15}"/>
              </a:ext>
            </a:extLst>
          </p:cNvPr>
          <p:cNvSpPr txBox="1"/>
          <p:nvPr/>
        </p:nvSpPr>
        <p:spPr>
          <a:xfrm>
            <a:off x="684212" y="567059"/>
            <a:ext cx="10157792" cy="4783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6695" algn="just">
              <a:lnSpc>
                <a:spcPct val="107000"/>
              </a:lnSpc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ERÚ byl zaslán na MPO dopis, který obsahoval informaci o úpravě předávání dat z AMM na denní bázi (zasílání dat z průběhových měření typu B a C kategorie C1 – C3 v denních intervalech):</a:t>
            </a:r>
          </a:p>
          <a:p>
            <a:pPr marL="449580" algn="just">
              <a:lnSpc>
                <a:spcPct val="107000"/>
              </a:lnSpc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pro provozovatele distribuční soustavy připojené k přenosové soustavě a provozovatele distribuční soustavy připojené k jiné (nadřazené) distribuční soustavě z hladiny VVN (52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110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k 1. ledna 2025; </a:t>
            </a:r>
          </a:p>
          <a:p>
            <a:pPr marL="449580" algn="just">
              <a:lnSpc>
                <a:spcPct val="107000"/>
              </a:lnSpc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pro provozovatele distribuční soustavy připojené k jiné (nadřazené) distribuční soustavě z hladiny VN (1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52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 NN (do 1 </a:t>
            </a:r>
            <a:r>
              <a:rPr lang="cs-CZ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k 1. července 2025. </a:t>
            </a:r>
          </a:p>
          <a:p>
            <a:pPr marL="226695" algn="just">
              <a:lnSpc>
                <a:spcPct val="107000"/>
              </a:lnSpc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26695" algn="just">
              <a:lnSpc>
                <a:spcPct val="107000"/>
              </a:lnSpc>
              <a:spcAft>
                <a:spcPts val="80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dále byl předán požadavek účastníků trhu zahrnout do vyhlášky povinnost používat harmonizovanou metodiku pro stanovení náhradních hodnot z měření elektřiny, kterou vypracovala společnost EGÚ Brno. Data, od kdy bude platit tato povinnost, budou stejná jako u předávání dat na denní bázi u měření typu B a C kategorie C1 – C3.</a:t>
            </a:r>
          </a:p>
          <a:p>
            <a:pPr marL="226695" algn="just">
              <a:spcAft>
                <a:spcPts val="800"/>
              </a:spcAft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Oba tyto požadavky byly ze strany MPO akceptovány.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24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2" y="5592232"/>
            <a:ext cx="8534400" cy="1507067"/>
          </a:xfrm>
        </p:spPr>
        <p:txBody>
          <a:bodyPr>
            <a:normAutofit/>
          </a:bodyPr>
          <a:lstStyle/>
          <a:p>
            <a:r>
              <a:rPr lang="cs-CZ" b="1" dirty="0" err="1"/>
              <a:t>PRogram</a:t>
            </a:r>
            <a:r>
              <a:rPr lang="cs-CZ" b="1" dirty="0"/>
              <a:t> jednání  13. 9. 2023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3106" y="304236"/>
            <a:ext cx="10745788" cy="492036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Aktuální informace</a:t>
            </a:r>
          </a:p>
          <a:p>
            <a:pPr marL="34290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Regulace LDS – nová regulační perioda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Nová tarifní politika pro VVN a VN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Pravidla trhu s elektřinou</a:t>
            </a: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Vyhláška o měření</a:t>
            </a:r>
          </a:p>
          <a:p>
            <a:pPr marL="34290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</a:t>
            </a:r>
            <a:r>
              <a:rPr lang="cs-CZ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yhláška </a:t>
            </a: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 dispečerském řízení</a:t>
            </a:r>
            <a:endParaRPr lang="cs-CZ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cs-CZ" sz="2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Standardy provozu ČAPLDS (ČSRES)</a:t>
            </a:r>
            <a:endParaRPr lang="cs-CZ" sz="28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cs-CZ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51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186313-A862-9436-34F4-6B7F44A5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25" y="5132272"/>
            <a:ext cx="10574338" cy="1507067"/>
          </a:xfrm>
        </p:spPr>
        <p:txBody>
          <a:bodyPr/>
          <a:lstStyle/>
          <a:p>
            <a:r>
              <a:rPr lang="cs-CZ" dirty="0"/>
              <a:t>Dispečerské řízení LDS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3631726-1FB1-00C5-9F25-2B348D1400C4}"/>
              </a:ext>
            </a:extLst>
          </p:cNvPr>
          <p:cNvSpPr txBox="1"/>
          <p:nvPr/>
        </p:nvSpPr>
        <p:spPr>
          <a:xfrm>
            <a:off x="453845" y="607957"/>
            <a:ext cx="1112175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ávrh změn na úpravu vyhlášky o dispečerském řízení. 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Zdroje se ve velkém připojují i v LDS, ale protože většina PLDS nemá žádný monitoring ani dohled nad provozem, nikdo z těchto provozovatelů neví, jakých dosahují výrobny parametrů a jak ovlivňují místní síť. Zároveň provozovatelé jsou odpovědni za rozhraní na nadřazenou soustavu a z pohledu dat nemají žádné vyhodnocení toků ani parametrů. Pro sjednocení přístupu a pro oprávnění provozovatelů žádat o zřízení řídících a dohledových systémů potřebují legislativní podporu. Bez aktualizace vyhlášky neodsouhlasí majitelé sítí uvolnění prostředků na vybudování těchto systémů. Změny váží i na další požadavky RDS.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Návrh vychází z projednaných tezí nového EZ a z podkladů projednaných v roce 2020. Dále váže na potřebu vyhodnocování toků v LDS při připojování zdrojů a také na kodex sítě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RfG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PPDS. Jde i nastavení budoucích vazeb mezi dispečinky.  Provoz dispečerského řízení váže na zajištění průběžného zpracování údajů v LDS. </a:t>
            </a:r>
          </a:p>
        </p:txBody>
      </p:sp>
      <p:pic>
        <p:nvPicPr>
          <p:cNvPr id="3074" name="Picture 2" descr="ORTEP - DYMOS">
            <a:extLst>
              <a:ext uri="{FF2B5EF4-FFF2-40B4-BE49-F238E27FC236}">
                <a16:creationId xmlns:a16="http://schemas.microsoft.com/office/drawing/2014/main" id="{44054DB5-754F-F9FA-1394-983B8F496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903696"/>
            <a:ext cx="5560875" cy="271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789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186313-A862-9436-34F4-6B7F44A5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24" y="5132272"/>
            <a:ext cx="11534956" cy="1507067"/>
          </a:xfrm>
        </p:spPr>
        <p:txBody>
          <a:bodyPr>
            <a:normAutofit/>
          </a:bodyPr>
          <a:lstStyle/>
          <a:p>
            <a:pPr marR="1952625" algn="just">
              <a:lnSpc>
                <a:spcPct val="107000"/>
              </a:lnSpc>
              <a:spcAft>
                <a:spcPts val="800"/>
              </a:spcAft>
            </a:pPr>
            <a:r>
              <a:rPr lang="cs-CZ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VYHLÁŠKA  79 o dispečerském řízení elektrizační Soustavy a o předávání údajů pro dispečerské řízen</a:t>
            </a:r>
            <a:endParaRPr lang="cs-CZ" sz="24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6BC1EA1-D421-7F62-BC48-FE568A5CE8B4}"/>
              </a:ext>
            </a:extLst>
          </p:cNvPr>
          <p:cNvSpPr txBox="1"/>
          <p:nvPr/>
        </p:nvSpPr>
        <p:spPr>
          <a:xfrm>
            <a:off x="328522" y="440007"/>
            <a:ext cx="11948160" cy="5179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650"/>
              </a:lnSpc>
              <a:spcAft>
                <a:spcPts val="800"/>
              </a:spcAft>
            </a:pPr>
            <a:r>
              <a:rPr lang="cs-CZ" sz="24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Dispečerské řízení</a:t>
            </a: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§ 2</a:t>
            </a: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cs-CZ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Dispečerské řízení, které slouží k zajištění spolehlivého a bezpečného provozu elektrizační soustavy, zahrnuje:</a:t>
            </a: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cs-CZ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přípravu provozu elektrizační soustavy,</a:t>
            </a: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cs-CZ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operativní řízení provozu elektrizační soustavy a</a:t>
            </a: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cs-CZ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hodnocení provozu elektrizační soustavy.</a:t>
            </a: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cs-CZ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Dispečerské řízení provádějí formou pokynu technického dispečinku (dále jen „dispečerský pokyn“):</a:t>
            </a: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cs-CZ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technický dispečink provozovatele přenosové soustavy,</a:t>
            </a: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cs-CZ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technické dispečinky provozovatelů distribučních soustav</a:t>
            </a: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řídící a dohledové centrum provozovatelů distribučních soustav</a:t>
            </a:r>
            <a:endParaRPr lang="cs-CZ" sz="24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cs-CZ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přímo připojených k přenosové soustavě (dále jen „regionální distribuční soustava“),</a:t>
            </a: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cs-CZ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přímo nepřipojených k přenosové soustavě (dále jen „lokální distribuční soustava“).</a:t>
            </a: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820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186313-A862-9436-34F4-6B7F44A5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24" y="5132272"/>
            <a:ext cx="11534956" cy="1507067"/>
          </a:xfrm>
        </p:spPr>
        <p:txBody>
          <a:bodyPr>
            <a:normAutofit/>
          </a:bodyPr>
          <a:lstStyle/>
          <a:p>
            <a:pPr marR="1952625" algn="just">
              <a:lnSpc>
                <a:spcPct val="107000"/>
              </a:lnSpc>
              <a:spcAft>
                <a:spcPts val="800"/>
              </a:spcAft>
            </a:pPr>
            <a:r>
              <a:rPr lang="cs-CZ" sz="24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VYHLÁŠKA  79 o dispečerském řízení elektrizační Soustavy a o předávání údajů pro dispečerské řízen</a:t>
            </a:r>
            <a:endParaRPr lang="cs-CZ" sz="24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6BC1EA1-D421-7F62-BC48-FE568A5CE8B4}"/>
              </a:ext>
            </a:extLst>
          </p:cNvPr>
          <p:cNvSpPr txBox="1"/>
          <p:nvPr/>
        </p:nvSpPr>
        <p:spPr>
          <a:xfrm>
            <a:off x="121920" y="430382"/>
            <a:ext cx="11948160" cy="5242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cs-CZ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Provozovatelé distribučních soustav neprodleně oznamují zřízení svého technického dispečinku technickému dispečinku provozovatele soustavy, ke které je jejich zařízení připojeno.</a:t>
            </a:r>
            <a:endParaRPr lang="cs-CZ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cs-CZ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Provozovatelé lokálních distribučních soustav při dispečerském řízení a předávání údajů pro dispečerské řízení v případě, že</a:t>
            </a:r>
            <a:endParaRPr lang="cs-CZ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cs-CZ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mají zřízen technický dispečink, pokud provozuje zařízení o napětí 110 </a:t>
            </a:r>
            <a:r>
              <a:rPr lang="cs-CZ" sz="16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</a:t>
            </a:r>
            <a:r>
              <a:rPr lang="cs-CZ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oznámí tuto skutečnost technickému dispečinku provozovatele distribuční soustavy, ke které je jejich distribuční soustava připojena, postupují jako provozovatel regionální distribuční soustavy,</a:t>
            </a:r>
            <a:endParaRPr lang="cs-CZ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mají zřízeno řídící a řídící a dohledové centrum, pokud provozuje zařízení o napětí nad 1 </a:t>
            </a:r>
            <a:r>
              <a:rPr lang="cs-CZ" sz="1600" b="1" u="sng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</a:t>
            </a:r>
            <a:r>
              <a:rPr lang="cs-CZ" sz="16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110 </a:t>
            </a:r>
            <a:r>
              <a:rPr lang="cs-CZ" sz="1600" b="1" u="sng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kV</a:t>
            </a:r>
            <a:r>
              <a:rPr lang="cs-CZ" sz="16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oznámí tuto skutečnost technickému dispečinku provozovatele distribuční soustavy, ke které je jejich distribuční soustava připojena</a:t>
            </a:r>
            <a:endParaRPr lang="cs-CZ" sz="1600" b="1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r>
              <a:rPr lang="cs-CZ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nemají zřízen technický dispečink, se považují</a:t>
            </a:r>
            <a:endParaRPr lang="cs-CZ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cs-CZ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za zákazníka v případě, že k jejich distribuční soustavě je připojeno alespoň jedno odběrné místo zákazníka a není připojena výrobna elektřiny,</a:t>
            </a:r>
            <a:endParaRPr lang="cs-CZ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cs-CZ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za výrobce elektřiny v případě, že k jejich distribuční soustavě je připojena alespoň jedna výrobna elektřiny a není připojeno žádné odběrné místo zákazníka, nebo</a:t>
            </a:r>
            <a:endParaRPr lang="cs-CZ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6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cs-CZ" sz="16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za výrobce elektřiny i zákazníka v případě, že k jejich distribuční soustavě je připojena alespoň jedna výrobna elektřiny a alespoň jedno odběrné místo zákazníka.</a:t>
            </a:r>
            <a:endParaRPr lang="cs-CZ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cs-CZ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809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186313-A862-9436-34F4-6B7F44A5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71" y="6006164"/>
            <a:ext cx="10574338" cy="931558"/>
          </a:xfrm>
        </p:spPr>
        <p:txBody>
          <a:bodyPr>
            <a:normAutofit/>
          </a:bodyPr>
          <a:lstStyle/>
          <a:p>
            <a:r>
              <a:rPr lang="cs-CZ" dirty="0"/>
              <a:t>Technologické standardy  provozu LDS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A9C6C50-645C-829E-149C-DDF0743F3E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990686"/>
              </p:ext>
            </p:extLst>
          </p:nvPr>
        </p:nvGraphicFramePr>
        <p:xfrm>
          <a:off x="522171" y="173255"/>
          <a:ext cx="11095522" cy="5980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3190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/>
          <p:cNvSpPr txBox="1">
            <a:spLocks/>
          </p:cNvSpPr>
          <p:nvPr/>
        </p:nvSpPr>
        <p:spPr>
          <a:xfrm>
            <a:off x="5443401" y="5656946"/>
            <a:ext cx="6472335" cy="10835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050" b="1" dirty="0">
                <a:latin typeface="Arial" panose="020B0604020202020204" pitchFamily="34" charset="0"/>
                <a:cs typeface="Arial" panose="020B0604020202020204" pitchFamily="34" charset="0"/>
              </a:rPr>
              <a:t>Ing.  Martin Michek</a:t>
            </a:r>
          </a:p>
          <a:p>
            <a:pPr algn="ctr"/>
            <a:r>
              <a:rPr lang="cs-CZ" sz="1050" b="1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cs-CZ" sz="1050" b="1" u="sng" dirty="0">
                <a:latin typeface="Arial" panose="020B0604020202020204" pitchFamily="34" charset="0"/>
                <a:cs typeface="Arial" panose="020B0604020202020204" pitchFamily="34" charset="0"/>
              </a:rPr>
              <a:t>martin.michek@caplds.cz</a:t>
            </a:r>
            <a:endParaRPr lang="cs-C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3303522" y="4068795"/>
            <a:ext cx="7184536" cy="1388534"/>
          </a:xfrm>
        </p:spPr>
        <p:txBody>
          <a:bodyPr>
            <a:normAutofit/>
          </a:bodyPr>
          <a:lstStyle/>
          <a:p>
            <a:pPr algn="l"/>
            <a:r>
              <a:rPr lang="cs-CZ" sz="2000" dirty="0"/>
              <a:t> 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53" y="1059580"/>
            <a:ext cx="3448104" cy="1293646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53" y="3020000"/>
            <a:ext cx="3448104" cy="2587948"/>
          </a:xfrm>
          <a:prstGeom prst="rect">
            <a:avLst/>
          </a:prstGeom>
        </p:spPr>
      </p:pic>
      <p:sp>
        <p:nvSpPr>
          <p:cNvPr id="7" name="Podnadpis 2">
            <a:extLst>
              <a:ext uri="{FF2B5EF4-FFF2-40B4-BE49-F238E27FC236}">
                <a16:creationId xmlns:a16="http://schemas.microsoft.com/office/drawing/2014/main" id="{229AE990-0E14-49FF-89DA-E7E664A3F46D}"/>
              </a:ext>
            </a:extLst>
          </p:cNvPr>
          <p:cNvSpPr txBox="1">
            <a:spLocks/>
          </p:cNvSpPr>
          <p:nvPr/>
        </p:nvSpPr>
        <p:spPr>
          <a:xfrm>
            <a:off x="946373" y="5798469"/>
            <a:ext cx="2566060" cy="6069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500" b="1" dirty="0">
                <a:latin typeface="Arial" panose="020B0604020202020204" pitchFamily="34" charset="0"/>
                <a:cs typeface="Arial" panose="020B0604020202020204" pitchFamily="34" charset="0"/>
              </a:rPr>
              <a:t>www.caplds.cz</a:t>
            </a:r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DB11205-1C84-4087-A784-0D16EEB35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4456" y="2244223"/>
            <a:ext cx="4589464" cy="2587948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F90C82D5-A91F-43D4-B3EC-1F9A1ED559F7}"/>
              </a:ext>
            </a:extLst>
          </p:cNvPr>
          <p:cNvSpPr txBox="1"/>
          <p:nvPr/>
        </p:nvSpPr>
        <p:spPr>
          <a:xfrm>
            <a:off x="7150313" y="1077505"/>
            <a:ext cx="27301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DOTAZY ?</a:t>
            </a:r>
          </a:p>
        </p:txBody>
      </p:sp>
    </p:spTree>
    <p:extLst>
      <p:ext uri="{BB962C8B-B14F-4D97-AF65-F5344CB8AC3E}">
        <p14:creationId xmlns:p14="http://schemas.microsoft.com/office/powerpoint/2010/main" val="855817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186313-A862-9436-34F4-6B7F44A5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25" y="5132272"/>
            <a:ext cx="10574338" cy="1507067"/>
          </a:xfrm>
        </p:spPr>
        <p:txBody>
          <a:bodyPr/>
          <a:lstStyle/>
          <a:p>
            <a:r>
              <a:rPr lang="cs-CZ" dirty="0"/>
              <a:t>30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002A50E-C607-664E-D237-B72083EBE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75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186313-A862-9436-34F4-6B7F44A5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25" y="5132272"/>
            <a:ext cx="10574338" cy="1507067"/>
          </a:xfrm>
        </p:spPr>
        <p:txBody>
          <a:bodyPr/>
          <a:lstStyle/>
          <a:p>
            <a:r>
              <a:rPr lang="cs-CZ" dirty="0"/>
              <a:t>30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C17D6F2-9906-B975-35B4-6668C5261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62"/>
            <a:ext cx="12192000" cy="682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50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186313-A862-9436-34F4-6B7F44A5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25" y="5132272"/>
            <a:ext cx="10574338" cy="1507067"/>
          </a:xfrm>
        </p:spPr>
        <p:txBody>
          <a:bodyPr/>
          <a:lstStyle/>
          <a:p>
            <a:r>
              <a:rPr lang="cs-CZ" dirty="0"/>
              <a:t>30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0BF5CCD-2A47-8187-D69E-5D9401D77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2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186313-A862-9436-34F4-6B7F44A5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25" y="5132272"/>
            <a:ext cx="10574338" cy="1507067"/>
          </a:xfrm>
        </p:spPr>
        <p:txBody>
          <a:bodyPr/>
          <a:lstStyle/>
          <a:p>
            <a:r>
              <a:rPr lang="cs-CZ" dirty="0"/>
              <a:t>30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3F8E764-85A8-0A14-EDB1-09DECF138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280" y="0"/>
            <a:ext cx="12273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14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186313-A862-9436-34F4-6B7F44A5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25" y="5132272"/>
            <a:ext cx="10574338" cy="1507067"/>
          </a:xfrm>
        </p:spPr>
        <p:txBody>
          <a:bodyPr/>
          <a:lstStyle/>
          <a:p>
            <a:r>
              <a:rPr lang="cs-CZ" dirty="0"/>
              <a:t>30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316F66-4B75-4142-92AF-7DF528CAD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86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186313-A862-9436-34F4-6B7F44A5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350933"/>
            <a:ext cx="10574338" cy="1507067"/>
          </a:xfrm>
        </p:spPr>
        <p:txBody>
          <a:bodyPr/>
          <a:lstStyle/>
          <a:p>
            <a:r>
              <a:rPr lang="cs-CZ" dirty="0"/>
              <a:t>Regulace 2026 -2030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4DFBAAA-2688-1879-78FD-8E5C06EC5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190108"/>
            <a:ext cx="11068050" cy="560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ct val="110000"/>
              </a:lnSpc>
              <a:spcBef>
                <a:spcPts val="2400"/>
              </a:spcBef>
              <a:spcAft>
                <a:spcPts val="300"/>
              </a:spcAft>
              <a:buClr>
                <a:srgbClr val="23315F"/>
              </a:buClr>
              <a:buSzPts val="1400"/>
              <a:tabLst>
                <a:tab pos="540385" algn="l"/>
                <a:tab pos="901065" algn="l"/>
              </a:tabLst>
            </a:pPr>
            <a:r>
              <a:rPr lang="cs-CZ" sz="20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Regulace LDS  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 oblasti elektroenergetiky je lokální distribuční soustava definována v rámci zákona č. 165/2012 </a:t>
            </a:r>
            <a:r>
              <a:rPr lang="cs-CZ" sz="2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Sb</a:t>
            </a:r>
            <a:r>
              <a:rPr lang="cs-CZ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., o podporovaných zdrojích energie, v plynárenství je  lokální distribuční soustava taková distribuční soustava, která není přímo připojena k přepravní soustavě. 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 rámci tématu LDS je možné diskutovat změnu přístupu k regulaci  cen ve smyslu minimalizace rizika nepřiměřeně vysokého zisku LDS  při zpoplatnění zákazníků cenami nadřazené RDS. Jako jedno řešení se nabízí přechod na regulaci metodou věcného usměrňování jako v teplárenství s případnou horní limitací ceny dle nadřazené RDS . </a:t>
            </a:r>
          </a:p>
          <a:p>
            <a:pPr algn="just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</a:pPr>
            <a:r>
              <a:rPr lang="cs-CZ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Jako jedno z dalších témat může být detailnější specifikace oblasti regulace u LDS, kterým stanovujeme individuální ceny  v oblastech:</a:t>
            </a:r>
          </a:p>
          <a:p>
            <a:pPr marL="342900" lvl="0" indent="-342900">
              <a:lnSpc>
                <a:spcPct val="110000"/>
              </a:lnSpc>
              <a:spcBef>
                <a:spcPts val="600"/>
              </a:spcBef>
              <a:buFont typeface="Symbol" panose="05050102010706020507" pitchFamily="18" charset="2"/>
              <a:buChar char=""/>
              <a:tabLst>
                <a:tab pos="269875" algn="r"/>
              </a:tabLst>
            </a:pPr>
            <a:r>
              <a:rPr lang="cs-CZ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zda regulaci podléhá LDS, vymezené území nebo PLDS  ,</a:t>
            </a:r>
          </a:p>
          <a:p>
            <a:pPr marL="342900" lvl="0" indent="-342900" algn="just">
              <a:lnSpc>
                <a:spcPct val="110000"/>
              </a:lnSpc>
              <a:buFont typeface="Symbol" panose="05050102010706020507" pitchFamily="18" charset="2"/>
              <a:buChar char=""/>
              <a:tabLst>
                <a:tab pos="269875" algn="r"/>
              </a:tabLst>
            </a:pPr>
            <a:r>
              <a:rPr lang="cs-CZ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jakým způsobem jsou řešeny první a poslední rok regulace (tj. zejména úhrada korekčních faktorů při ukončení individuální regulace),</a:t>
            </a:r>
          </a:p>
          <a:p>
            <a:pPr marL="342900" lvl="0" indent="-342900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69875" algn="r"/>
              </a:tabLst>
            </a:pPr>
            <a:r>
              <a:rPr lang="cs-CZ" sz="2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kdy má být regulace zahájena/za jak dlouhé období musí provozovatel LDS prokázat, že nedochází k úhradě nákladů.</a:t>
            </a:r>
          </a:p>
        </p:txBody>
      </p:sp>
    </p:spTree>
    <p:extLst>
      <p:ext uri="{BB962C8B-B14F-4D97-AF65-F5344CB8AC3E}">
        <p14:creationId xmlns:p14="http://schemas.microsoft.com/office/powerpoint/2010/main" val="3992128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186313-A862-9436-34F4-6B7F44A5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2" y="5678925"/>
            <a:ext cx="10574338" cy="1507067"/>
          </a:xfrm>
        </p:spPr>
        <p:txBody>
          <a:bodyPr/>
          <a:lstStyle/>
          <a:p>
            <a:r>
              <a:rPr lang="cs-CZ" dirty="0"/>
              <a:t>Nová tarifní politika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82C0E26-1A09-5651-6C02-058707BC6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45"/>
            <a:ext cx="12274826" cy="613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30973"/>
      </p:ext>
    </p:extLst>
  </p:cSld>
  <p:clrMapOvr>
    <a:masterClrMapping/>
  </p:clrMapOvr>
</p:sld>
</file>

<file path=ppt/theme/theme1.xml><?xml version="1.0" encoding="utf-8"?>
<a:theme xmlns:a="http://schemas.openxmlformats.org/drawingml/2006/main" name="Řez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48957</TotalTime>
  <Words>2395</Words>
  <Application>Microsoft Office PowerPoint</Application>
  <PresentationFormat>Širokoúhlá obrazovka</PresentationFormat>
  <Paragraphs>129</Paragraphs>
  <Slides>24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Segoe UI</vt:lpstr>
      <vt:lpstr>Symbol</vt:lpstr>
      <vt:lpstr>Wingdings 3</vt:lpstr>
      <vt:lpstr>Řez</vt:lpstr>
      <vt:lpstr>Pracovní jednání 13.9. 2023</vt:lpstr>
      <vt:lpstr>PRogram jednání  13. 9. 2023 </vt:lpstr>
      <vt:lpstr>30</vt:lpstr>
      <vt:lpstr>30</vt:lpstr>
      <vt:lpstr>30</vt:lpstr>
      <vt:lpstr>30</vt:lpstr>
      <vt:lpstr>30</vt:lpstr>
      <vt:lpstr>Regulace 2026 -2030</vt:lpstr>
      <vt:lpstr>Nová tarifní politika</vt:lpstr>
      <vt:lpstr>Nová tarifní politika</vt:lpstr>
      <vt:lpstr>Nová tarifní politika</vt:lpstr>
      <vt:lpstr>Nová tarifní politika</vt:lpstr>
      <vt:lpstr>Nová tarifní politika</vt:lpstr>
      <vt:lpstr>Nová tarifní politika – záložní vedení</vt:lpstr>
      <vt:lpstr>Novela vyhlášky Pravidla trhu s elektřinou</vt:lpstr>
      <vt:lpstr>Termíny rozdělení výroben </vt:lpstr>
      <vt:lpstr>stavy nouze 193/2023 a její propad do PTE</vt:lpstr>
      <vt:lpstr>úprava vyhlášky o měření</vt:lpstr>
      <vt:lpstr>úprava vyhlášky o měření</vt:lpstr>
      <vt:lpstr>Dispečerské řízení LDS</vt:lpstr>
      <vt:lpstr>VYHLÁŠKA  79 o dispečerském řízení elektrizační Soustavy a o předávání údajů pro dispečerské řízen</vt:lpstr>
      <vt:lpstr>VYHLÁŠKA  79 o dispečerském řízení elektrizační Soustavy a o předávání údajů pro dispečerské řízen</vt:lpstr>
      <vt:lpstr>Technologické standardy  provozu LDS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Záměrem  čaplds Česká asociace provozovatelů lokálních distribučních soustav</dc:title>
  <dc:creator>Martin</dc:creator>
  <cp:lastModifiedBy>Martin Michek</cp:lastModifiedBy>
  <cp:revision>648</cp:revision>
  <dcterms:created xsi:type="dcterms:W3CDTF">2015-09-29T09:17:40Z</dcterms:created>
  <dcterms:modified xsi:type="dcterms:W3CDTF">2023-09-08T11:02:44Z</dcterms:modified>
</cp:coreProperties>
</file>